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26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78" r:id="rId7"/>
    <p:sldId id="314" r:id="rId8"/>
    <p:sldId id="281" r:id="rId9"/>
    <p:sldId id="316" r:id="rId10"/>
    <p:sldId id="284" r:id="rId11"/>
    <p:sldId id="315" r:id="rId12"/>
    <p:sldId id="317" r:id="rId13"/>
    <p:sldId id="286" r:id="rId14"/>
    <p:sldId id="287" r:id="rId15"/>
    <p:sldId id="283" r:id="rId16"/>
    <p:sldId id="288" r:id="rId17"/>
    <p:sldId id="289" r:id="rId18"/>
    <p:sldId id="292" r:id="rId19"/>
    <p:sldId id="290" r:id="rId20"/>
    <p:sldId id="291" r:id="rId21"/>
    <p:sldId id="293" r:id="rId22"/>
    <p:sldId id="294" r:id="rId23"/>
    <p:sldId id="295" r:id="rId24"/>
    <p:sldId id="296" r:id="rId25"/>
    <p:sldId id="312" r:id="rId26"/>
    <p:sldId id="272" r:id="rId27"/>
    <p:sldId id="273" r:id="rId28"/>
    <p:sldId id="313" r:id="rId29"/>
    <p:sldId id="274" r:id="rId30"/>
    <p:sldId id="269" r:id="rId31"/>
    <p:sldId id="275" r:id="rId32"/>
    <p:sldId id="276" r:id="rId33"/>
    <p:sldId id="277" r:id="rId34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A966316-AA54-4D7A-8FFE-B80C3850AFAD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B04340-EE69-458D-B016-1C504DD7F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9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7950" y="890588"/>
            <a:ext cx="7808913" cy="4392612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Tw Cen MT"/>
              </a:rPr>
              <a:t>Cliquez pour déplacer la diapo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759325" y="5565212"/>
            <a:ext cx="6074239" cy="527209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3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5109" cy="58543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303" name="PlaceHolder 4"/>
          <p:cNvSpPr>
            <a:spLocks noGrp="1"/>
          </p:cNvSpPr>
          <p:nvPr>
            <p:ph type="dt"/>
          </p:nvPr>
        </p:nvSpPr>
        <p:spPr>
          <a:xfrm>
            <a:off x="4297780" y="0"/>
            <a:ext cx="3295109" cy="58543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04" name="PlaceHolder 5"/>
          <p:cNvSpPr>
            <a:spLocks noGrp="1"/>
          </p:cNvSpPr>
          <p:nvPr>
            <p:ph type="ftr"/>
          </p:nvPr>
        </p:nvSpPr>
        <p:spPr>
          <a:xfrm>
            <a:off x="0" y="11130817"/>
            <a:ext cx="3295109" cy="58543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305" name="PlaceHolder 6"/>
          <p:cNvSpPr>
            <a:spLocks noGrp="1"/>
          </p:cNvSpPr>
          <p:nvPr>
            <p:ph type="sldNum"/>
          </p:nvPr>
        </p:nvSpPr>
        <p:spPr>
          <a:xfrm>
            <a:off x="4297780" y="11130817"/>
            <a:ext cx="3295109" cy="58543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403973E-8589-4B9D-B6FA-F0741624C60C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6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b="0" strike="noStrike" spc="-1" smtClean="0">
                <a:latin typeface="Times New Roman"/>
              </a:rPr>
              <a:t>1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70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07950" y="890588"/>
            <a:ext cx="7808913" cy="43926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E481-2AB0-4D65-AD7E-1707BBCEEE1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17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07950" y="890588"/>
            <a:ext cx="7808913" cy="43926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spc="-1">
                <a:latin typeface="Times New Roman"/>
              </a:rPr>
              <a:t>27</a:t>
            </a:fld>
            <a:endParaRPr lang="fr-FR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164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3375" cy="375920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916976" y="4759643"/>
            <a:ext cx="5054212" cy="4508740"/>
          </a:xfrm>
          <a:prstGeom prst="rect">
            <a:avLst/>
          </a:prstGeom>
        </p:spPr>
        <p:txBody>
          <a:bodyPr/>
          <a:lstStyle/>
          <a:p>
            <a:pPr marL="218376" indent="-218376"/>
            <a:r>
              <a:rPr lang="fr-FR" sz="2000" spc="-1">
                <a:latin typeface="Arial"/>
              </a:rPr>
              <a:t>Pour vous conseiller dans vos choix : PP et COP </a:t>
            </a:r>
          </a:p>
        </p:txBody>
      </p:sp>
    </p:spTree>
    <p:extLst>
      <p:ext uri="{BB962C8B-B14F-4D97-AF65-F5344CB8AC3E}">
        <p14:creationId xmlns:p14="http://schemas.microsoft.com/office/powerpoint/2010/main" val="253156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8817" y="4759643"/>
            <a:ext cx="5510169" cy="4508740"/>
          </a:xfrm>
          <a:prstGeom prst="rect">
            <a:avLst/>
          </a:prstGeom>
        </p:spPr>
        <p:txBody>
          <a:bodyPr/>
          <a:lstStyle/>
          <a:p>
            <a:endParaRPr lang="fr-FR" sz="2000" spc="-1">
              <a:latin typeface="Arial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3901846" y="9517708"/>
            <a:ext cx="2984509" cy="500620"/>
          </a:xfrm>
          <a:prstGeom prst="rect">
            <a:avLst/>
          </a:prstGeom>
          <a:noFill/>
          <a:ln>
            <a:noFill/>
          </a:ln>
        </p:spPr>
        <p:txBody>
          <a:bodyPr lIns="92446" tIns="46223" rIns="92446" bIns="46223" anchor="b"/>
          <a:lstStyle/>
          <a:p>
            <a:pPr algn="r">
              <a:lnSpc>
                <a:spcPct val="100000"/>
              </a:lnSpc>
            </a:pPr>
            <a:fld id="{7DA48252-B654-4B08-9209-F6561C1669D5}" type="slidenum">
              <a:rPr lang="fr-FR" sz="1200" spc="-1">
                <a:solidFill>
                  <a:srgbClr val="000000"/>
                </a:solidFill>
                <a:latin typeface="Calibri"/>
              </a:rPr>
              <a:t>29</a:t>
            </a:fld>
            <a:endParaRPr lang="fr-FR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051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3901846" y="9517708"/>
            <a:ext cx="2984509" cy="500620"/>
          </a:xfrm>
          <a:prstGeom prst="rect">
            <a:avLst/>
          </a:prstGeom>
          <a:noFill/>
          <a:ln>
            <a:noFill/>
          </a:ln>
        </p:spPr>
        <p:txBody>
          <a:bodyPr lIns="92446" tIns="46223" rIns="92446" bIns="46223" anchor="b"/>
          <a:lstStyle/>
          <a:p>
            <a:pPr algn="r">
              <a:lnSpc>
                <a:spcPct val="100000"/>
              </a:lnSpc>
            </a:pPr>
            <a:fld id="{FDBB67B2-D4B8-41BC-BEBE-5DEAE965DBED}" type="slidenum">
              <a:rPr lang="fr-FR" sz="1200" spc="-1">
                <a:solidFill>
                  <a:srgbClr val="000000"/>
                </a:solidFill>
                <a:latin typeface="Calibri"/>
              </a:rPr>
              <a:t>30</a:t>
            </a:fld>
            <a:endParaRPr lang="fr-FR" sz="1200" spc="-1">
              <a:latin typeface="Times New Roman"/>
            </a:endParaRPr>
          </a:p>
        </p:txBody>
      </p:sp>
      <p:sp>
        <p:nvSpPr>
          <p:cNvPr id="4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688817" y="4759643"/>
            <a:ext cx="5510169" cy="4508740"/>
          </a:xfrm>
          <a:prstGeom prst="rect">
            <a:avLst/>
          </a:prstGeom>
        </p:spPr>
        <p:txBody>
          <a:bodyPr/>
          <a:lstStyle/>
          <a:p>
            <a:endParaRPr lang="fr-FR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61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b="0" strike="noStrike" spc="-1" smtClean="0">
                <a:latin typeface="Times New Roman"/>
              </a:rPr>
              <a:t>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62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ABDE950-B46C-4D3F-BDEB-D9823F9541ED}" type="slidenum">
              <a:rPr lang="fr-FR" altLang="fr-FR" i="0">
                <a:solidFill>
                  <a:srgbClr val="000000"/>
                </a:solidFill>
              </a:rPr>
              <a:pPr/>
              <a:t>8</a:t>
            </a:fld>
            <a:endParaRPr lang="fr-FR" altLang="fr-FR" i="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22A7DAC-BE5D-491E-9906-9BD9E8601F27}" type="slidenum">
              <a:rPr lang="fr-FR" altLang="fr-FR" sz="1200" i="0">
                <a:solidFill>
                  <a:srgbClr val="000000"/>
                </a:solidFill>
              </a:rPr>
              <a:pPr algn="r" eaLnBrk="1" hangingPunct="1">
                <a:buSzPct val="100000"/>
              </a:pPr>
              <a:t>8</a:t>
            </a:fld>
            <a:endParaRPr lang="fr-FR" altLang="fr-FR" sz="1200" i="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998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01B945-EF57-49D8-877D-DC7AF7030DF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813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10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43EB3-8DEB-4991-9A59-149EF3DF3B5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96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B52231-DEFB-4E31-ACF9-B493EFA86E76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29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0556CE-A673-404A-80D4-ABD32EE655E6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10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b="0" strike="noStrike" spc="-1" smtClean="0">
                <a:latin typeface="Times New Roman"/>
              </a:rPr>
              <a:t>23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791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03973E-8589-4B9D-B6FA-F0741624C60C}" type="slidenum">
              <a:rPr lang="fr-FR" sz="1400" b="0" strike="noStrike" spc="-1" smtClean="0">
                <a:latin typeface="Times New Roman"/>
              </a:rPr>
              <a:t>24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58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FE41A8-0844-4ABB-A415-2C29BC37A0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483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4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4E6C8C-7CAD-4CE9-9CA1-DC8570EB50C5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31/01/2022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D0C1B3A-7D8A-403F-B1CC-7721F76F804C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9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105520" cy="342360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Modifiez les styles du texte du masque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cap="all" spc="-1">
                <a:solidFill>
                  <a:srgbClr val="000000"/>
                </a:solidFill>
                <a:latin typeface="Tw Cen MT"/>
              </a:rPr>
              <a:t>Deuxième niveau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Troisième niveau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Cinquième niveau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172200" y="2367000"/>
            <a:ext cx="5105160" cy="342360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Modifiez les styles du texte du masque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cap="all" spc="-1">
                <a:solidFill>
                  <a:srgbClr val="000000"/>
                </a:solidFill>
                <a:latin typeface="Tw Cen MT"/>
              </a:rPr>
              <a:t>Deuxième niveau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Troisième niveau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Cinquième niveau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62038F-5E01-4424-88BA-4DA536780B67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31/01/2022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A37921-2E4B-4BF4-ABED-FDFB32DA0D8C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8" name="Picture 2"/>
          <p:cNvPicPr/>
          <p:nvPr/>
        </p:nvPicPr>
        <p:blipFill>
          <a:blip r:embed="rId16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Modifiez les styles du texte du masque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cap="all" spc="-1">
                <a:solidFill>
                  <a:srgbClr val="000000"/>
                </a:solidFill>
                <a:latin typeface="Tw Cen MT"/>
              </a:rPr>
              <a:t>Deuxième niveau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Troisième niveau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Cinquième niveau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6616C25-CFB7-4D6D-8926-E9FF843732F6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31/01/2022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89A5BBC-3908-40B7-92C3-5316F2401A70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258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</a:rPr>
              <a:t>Modifiez le style du titre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F6BE08A-A642-438E-9BDA-138E9E463639}" type="datetime">
              <a:rPr lang="fr-FR" sz="1000" b="0" strike="noStrike" spc="-1">
                <a:solidFill>
                  <a:srgbClr val="000000"/>
                </a:solidFill>
                <a:latin typeface="Tw Cen MT"/>
              </a:rPr>
              <a:t>31/01/2022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78D5E5-E2AD-4A5F-9096-1050F2E0F17A}" type="slidenum">
              <a:rPr lang="fr-FR" sz="1000" b="0" strike="noStrike" spc="-1">
                <a:solidFill>
                  <a:srgbClr val="000000"/>
                </a:solidFill>
                <a:latin typeface="Tw Cen MT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le.bonnet@ac-nantes.f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10" Type="http://schemas.openxmlformats.org/officeDocument/2006/relationships/image" Target="../media/image13.emf"/><Relationship Id="rId4" Type="http://schemas.openxmlformats.org/officeDocument/2006/relationships/image" Target="../media/image7.wmf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 rot="21130645">
            <a:off x="868605" y="4755874"/>
            <a:ext cx="8689680" cy="9693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800" b="1" strike="noStrike" cap="all" spc="-1" dirty="0">
                <a:solidFill>
                  <a:srgbClr val="000000"/>
                </a:solidFill>
                <a:latin typeface="Sitka Subheading" panose="02000505000000020004" pitchFamily="2" charset="0"/>
              </a:rPr>
              <a:t>Après la </a:t>
            </a:r>
            <a:r>
              <a:rPr lang="en-US" sz="4800" b="1" strike="noStrike" cap="all" spc="-1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classe</a:t>
            </a:r>
            <a:r>
              <a:rPr lang="en-US" sz="4800" b="1" strike="noStrike" cap="all" spc="-1" dirty="0">
                <a:solidFill>
                  <a:srgbClr val="000000"/>
                </a:solidFill>
                <a:latin typeface="Sitka Subheading" panose="02000505000000020004" pitchFamily="2" charset="0"/>
              </a:rPr>
              <a:t> de 3ème</a:t>
            </a:r>
            <a:endParaRPr lang="en-US" sz="4800" b="0" strike="noStrike" spc="-1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5213445" y="0"/>
            <a:ext cx="4981433" cy="11263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fr-FR" sz="2200" b="0" strike="noStrike" cap="all" spc="-1" dirty="0">
                <a:solidFill>
                  <a:srgbClr val="808080"/>
                </a:solidFill>
                <a:latin typeface="Tw Cen MT"/>
              </a:rPr>
              <a:t>Collège Soljenitsyne Aizenay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fr-FR" sz="2200" b="0" strike="noStrike" cap="all" spc="-1" dirty="0">
                <a:solidFill>
                  <a:srgbClr val="808080"/>
                </a:solidFill>
                <a:latin typeface="Tw Cen MT"/>
              </a:rPr>
              <a:t> - Année </a:t>
            </a:r>
            <a:r>
              <a:rPr lang="fr-FR" sz="2200" b="0" strike="noStrike" cap="all" spc="-1" dirty="0" smtClean="0">
                <a:solidFill>
                  <a:srgbClr val="808080"/>
                </a:solidFill>
                <a:latin typeface="Tw Cen MT"/>
              </a:rPr>
              <a:t>2021/2022-</a:t>
            </a:r>
            <a:endParaRPr lang="fr-FR" sz="2200" b="0" strike="noStrike" spc="-1" dirty="0"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81" y="1343935"/>
            <a:ext cx="8508517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 descr="Papier journal"/>
          <p:cNvSpPr>
            <a:spLocks noChangeArrowheads="1"/>
          </p:cNvSpPr>
          <p:nvPr/>
        </p:nvSpPr>
        <p:spPr bwMode="auto">
          <a:xfrm>
            <a:off x="3144639" y="2701516"/>
            <a:ext cx="6806407" cy="1049324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fr-FR" sz="2800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0" hangingPunct="0"/>
            <a:endParaRPr lang="fr-FR" sz="2800" dirty="0">
              <a:latin typeface="Comic Sans MS" pitchFamily="66" charset="0"/>
            </a:endParaRPr>
          </a:p>
          <a:p>
            <a:pPr algn="ctr" eaLnBrk="0" hangingPunct="0"/>
            <a:r>
              <a:rPr lang="fr-FR" sz="2000" dirty="0">
                <a:latin typeface="Comic Sans MS" pitchFamily="66" charset="0"/>
              </a:rPr>
              <a:t>Sélection sur dossier et entretien</a:t>
            </a:r>
          </a:p>
          <a:p>
            <a:pPr algn="ctr" eaLnBrk="0" hangingPunct="0"/>
            <a:r>
              <a:rPr lang="fr-FR" sz="2000" u="sng" dirty="0" smtClean="0">
                <a:latin typeface="Comic Sans MS" pitchFamily="66" charset="0"/>
              </a:rPr>
              <a:t>2</a:t>
            </a:r>
            <a:r>
              <a:rPr lang="fr-FR" sz="2000" u="sng" baseline="30000" dirty="0" smtClean="0">
                <a:latin typeface="Comic Sans MS" pitchFamily="66" charset="0"/>
              </a:rPr>
              <a:t>nde</a:t>
            </a:r>
            <a:r>
              <a:rPr lang="fr-FR" sz="2000" u="sng" dirty="0" smtClean="0">
                <a:latin typeface="Comic Sans MS" pitchFamily="66" charset="0"/>
              </a:rPr>
              <a:t> spécifique</a:t>
            </a:r>
            <a:r>
              <a:rPr lang="fr-FR" sz="20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hôtellerie-restauration</a:t>
            </a: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b="1" dirty="0">
                <a:latin typeface="Comic Sans MS" pitchFamily="66" charset="0"/>
              </a:rPr>
              <a:t>(bac STHR</a:t>
            </a:r>
            <a:r>
              <a:rPr lang="fr-FR" sz="2000" b="1" dirty="0" smtClean="0">
                <a:latin typeface="Comic Sans MS" pitchFamily="66" charset="0"/>
              </a:rPr>
              <a:t>) </a:t>
            </a:r>
          </a:p>
          <a:p>
            <a:pPr algn="ctr" eaLnBrk="0" hangingPunct="0"/>
            <a:r>
              <a:rPr lang="fr-FR" sz="1400" b="1" dirty="0" smtClean="0">
                <a:latin typeface="Comic Sans MS" pitchFamily="66" charset="0"/>
              </a:rPr>
              <a:t>lycée Branly la Roche sur </a:t>
            </a:r>
            <a:r>
              <a:rPr lang="fr-FR" sz="1400" b="1" dirty="0" err="1" smtClean="0">
                <a:latin typeface="Comic Sans MS" pitchFamily="66" charset="0"/>
              </a:rPr>
              <a:t>Yon</a:t>
            </a:r>
            <a:endParaRPr lang="fr-FR" sz="1400" b="1" dirty="0">
              <a:latin typeface="Comic Sans MS" pitchFamily="66" charset="0"/>
            </a:endParaRPr>
          </a:p>
          <a:p>
            <a:pPr algn="ctr" eaLnBrk="0" hangingPunct="0"/>
            <a:endParaRPr lang="fr-FR" sz="2800" b="1" dirty="0">
              <a:latin typeface="Comic Sans MS" pitchFamily="66" charset="0"/>
            </a:endParaRPr>
          </a:p>
          <a:p>
            <a:pPr eaLnBrk="0" hangingPunct="0"/>
            <a:endParaRPr lang="fr-FR" sz="2800" dirty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3492" name="AutoShape 4" descr="Papier journal"/>
          <p:cNvSpPr>
            <a:spLocks noChangeArrowheads="1"/>
          </p:cNvSpPr>
          <p:nvPr/>
        </p:nvSpPr>
        <p:spPr bwMode="auto">
          <a:xfrm>
            <a:off x="3144639" y="4168918"/>
            <a:ext cx="6892925" cy="117476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800" dirty="0"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inscription préalable au </a:t>
            </a:r>
            <a:r>
              <a:rPr lang="fr-FR" sz="2000" u="sng" dirty="0" smtClean="0">
                <a:latin typeface="Comic Sans MS" pitchFamily="66" charset="0"/>
              </a:rPr>
              <a:t>conservatoire</a:t>
            </a:r>
            <a:endParaRPr lang="fr-FR" sz="2000" u="sng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pour la </a:t>
            </a:r>
            <a:r>
              <a:rPr lang="fr-FR" sz="2000" b="1" dirty="0">
                <a:solidFill>
                  <a:srgbClr val="C00000"/>
                </a:solidFill>
                <a:latin typeface="Comic Sans MS" pitchFamily="66" charset="0"/>
              </a:rPr>
              <a:t>musique et la 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danse</a:t>
            </a:r>
            <a:r>
              <a:rPr lang="fr-FR" sz="2000" b="1" dirty="0">
                <a:latin typeface="Comic Sans MS" pitchFamily="66" charset="0"/>
              </a:rPr>
              <a:t> (bac S2TMD</a:t>
            </a:r>
            <a:r>
              <a:rPr lang="fr-FR" sz="2000" b="1" dirty="0" smtClean="0">
                <a:latin typeface="Comic Sans MS" pitchFamily="66" charset="0"/>
              </a:rPr>
              <a:t>)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lycée Nelson Mandela ; Lycée du Bellay Angers</a:t>
            </a:r>
            <a:r>
              <a:rPr lang="fr-FR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algn="ctr" eaLnBrk="0" hangingPunct="0">
              <a:defRPr/>
            </a:pPr>
            <a:endParaRPr lang="fr-FR" sz="1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5" name="Picture 5" descr="AG0000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574" y="2574823"/>
            <a:ext cx="836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AG0037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080" y="4443705"/>
            <a:ext cx="1081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11"/>
          <p:cNvSpPr>
            <a:spLocks noChangeArrowheads="1" noChangeShapeType="1" noTextEdit="1"/>
          </p:cNvSpPr>
          <p:nvPr/>
        </p:nvSpPr>
        <p:spPr bwMode="auto">
          <a:xfrm>
            <a:off x="2279650" y="333376"/>
            <a:ext cx="75057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FORMATIONS A RECRUTEMENT SPECIFIQUE</a:t>
            </a:r>
          </a:p>
        </p:txBody>
      </p:sp>
      <p:sp>
        <p:nvSpPr>
          <p:cNvPr id="7" name="AutoShape 4" descr="Papier journal"/>
          <p:cNvSpPr>
            <a:spLocks noChangeArrowheads="1"/>
          </p:cNvSpPr>
          <p:nvPr/>
        </p:nvSpPr>
        <p:spPr bwMode="auto">
          <a:xfrm>
            <a:off x="3144639" y="5542925"/>
            <a:ext cx="6892925" cy="914111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800" dirty="0">
                <a:latin typeface="Comic Sans MS" pitchFamily="66" charset="0"/>
              </a:rPr>
              <a:t> </a:t>
            </a:r>
            <a:endParaRPr lang="fr-FR" sz="2800" dirty="0" smtClean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2000" dirty="0" smtClean="0">
                <a:latin typeface="Comic Sans MS" pitchFamily="66" charset="0"/>
              </a:rPr>
              <a:t>Sélection </a:t>
            </a:r>
            <a:r>
              <a:rPr lang="fr-FR" sz="2000" dirty="0">
                <a:latin typeface="Comic Sans MS" pitchFamily="66" charset="0"/>
              </a:rPr>
              <a:t>sur </a:t>
            </a:r>
            <a:r>
              <a:rPr lang="fr-FR" sz="2000" u="sng" dirty="0">
                <a:latin typeface="Comic Sans MS" pitchFamily="66" charset="0"/>
              </a:rPr>
              <a:t>dossier et tests</a:t>
            </a:r>
          </a:p>
          <a:p>
            <a:pPr algn="ctr" eaLnBrk="0" hangingPunct="0"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pour une </a:t>
            </a:r>
            <a:r>
              <a:rPr lang="fr-F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section sportive de lycée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fr-FR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fr-FR" sz="1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3" y="5699813"/>
            <a:ext cx="777131" cy="600337"/>
          </a:xfrm>
          <a:prstGeom prst="rect">
            <a:avLst/>
          </a:prstGeom>
        </p:spPr>
      </p:pic>
      <p:sp>
        <p:nvSpPr>
          <p:cNvPr id="9" name="AutoShape 4" descr="Papier journal"/>
          <p:cNvSpPr>
            <a:spLocks noChangeArrowheads="1"/>
          </p:cNvSpPr>
          <p:nvPr/>
        </p:nvSpPr>
        <p:spPr bwMode="auto">
          <a:xfrm>
            <a:off x="3144639" y="1390321"/>
            <a:ext cx="6892925" cy="1174761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 dirty="0" smtClean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2000" dirty="0" smtClean="0">
                <a:latin typeface="Comic Sans MS" pitchFamily="66" charset="0"/>
              </a:rPr>
              <a:t>Option </a:t>
            </a:r>
            <a:r>
              <a:rPr lang="fr-FR" sz="2000" u="sng" dirty="0" smtClean="0">
                <a:latin typeface="Comic Sans MS" pitchFamily="66" charset="0"/>
              </a:rPr>
              <a:t>Création Culture Design </a:t>
            </a:r>
            <a:r>
              <a:rPr lang="fr-FR" sz="2000" dirty="0" smtClean="0">
                <a:latin typeface="Comic Sans MS" pitchFamily="66" charset="0"/>
              </a:rPr>
              <a:t>à recrutement réglementé </a:t>
            </a:r>
          </a:p>
          <a:p>
            <a:pPr algn="ctr" eaLnBrk="0" hangingPunct="0"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pour le bac 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design et arts appliqués </a:t>
            </a:r>
            <a:r>
              <a:rPr lang="fr-FR" sz="2000" b="1" dirty="0" smtClean="0">
                <a:latin typeface="Comic Sans MS" pitchFamily="66" charset="0"/>
              </a:rPr>
              <a:t>(bac STD2A)</a:t>
            </a:r>
          </a:p>
          <a:p>
            <a:pPr algn="ctr" eaLnBrk="0" hangingPunct="0">
              <a:defRPr/>
            </a:pPr>
            <a:r>
              <a:rPr lang="fr-F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lycée </a:t>
            </a:r>
            <a:r>
              <a:rPr lang="fr-F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 de Vinci Montaigu)</a:t>
            </a:r>
            <a:endParaRPr lang="fr-FR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fr-FR" sz="1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999657" y="281664"/>
            <a:ext cx="5083969" cy="857250"/>
          </a:xfrm>
        </p:spPr>
        <p:txBody>
          <a:bodyPr>
            <a:normAutofit/>
          </a:bodyPr>
          <a:lstStyle/>
          <a:p>
            <a:r>
              <a:rPr lang="fr-FR" altLang="fr-FR" sz="3000" b="1" i="1" dirty="0">
                <a:solidFill>
                  <a:srgbClr val="C00000"/>
                </a:solidFill>
              </a:rPr>
              <a:t>Ouverture sur l’Europe et l’International</a:t>
            </a:r>
          </a:p>
        </p:txBody>
      </p:sp>
      <p:sp>
        <p:nvSpPr>
          <p:cNvPr id="2" name="AutoShape 4" descr="Papier journal"/>
          <p:cNvSpPr>
            <a:spLocks noGrp="1" noChangeArrowheads="1"/>
          </p:cNvSpPr>
          <p:nvPr>
            <p:ph type="body" idx="4294967295"/>
          </p:nvPr>
        </p:nvSpPr>
        <p:spPr>
          <a:xfrm>
            <a:off x="2063552" y="1556792"/>
            <a:ext cx="8352928" cy="511256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fr-FR" b="1" i="1" u="sng" dirty="0"/>
              <a:t>Au lycée</a:t>
            </a:r>
          </a:p>
          <a:p>
            <a:pPr algn="ctr">
              <a:buFont typeface="Arial" charset="0"/>
              <a:buNone/>
              <a:defRPr/>
            </a:pPr>
            <a:endParaRPr lang="fr-FR" sz="825" b="1" i="1" u="sng" dirty="0"/>
          </a:p>
          <a:p>
            <a:pPr>
              <a:buFont typeface="Arial" charset="0"/>
              <a:buChar char="•"/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Sections européennes</a:t>
            </a:r>
          </a:p>
          <a:p>
            <a:pPr marL="0" indent="0">
              <a:buNone/>
              <a:defRPr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Sections binationales</a:t>
            </a:r>
          </a:p>
          <a:p>
            <a:pPr>
              <a:buFont typeface="Arial" charset="0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	-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ABIBAC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lycée De Lattre La R/Y</a:t>
            </a:r>
          </a:p>
          <a:p>
            <a:pPr>
              <a:buFont typeface="Arial" charset="0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	-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BACHIBAC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Lycée PMF La R/Y</a:t>
            </a:r>
          </a:p>
          <a:p>
            <a:pPr>
              <a:buFont typeface="Arial" charset="0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ESABAC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Lycée David D’Angers</a:t>
            </a:r>
          </a:p>
          <a:p>
            <a:pPr>
              <a:buFont typeface="Arial" charset="0"/>
              <a:buNone/>
              <a:defRPr/>
            </a:pPr>
            <a:endParaRPr lang="fr-F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2nde internationale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lycée Grand air la Baule , Lycée Mandela Nantes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187930"/>
            <a:ext cx="1403747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13"/>
          <p:cNvSpPr>
            <a:spLocks/>
          </p:cNvSpPr>
          <p:nvPr/>
        </p:nvSpPr>
        <p:spPr bwMode="auto">
          <a:xfrm>
            <a:off x="7104112" y="3861048"/>
            <a:ext cx="647700" cy="1368152"/>
          </a:xfrm>
          <a:prstGeom prst="rightBrace">
            <a:avLst>
              <a:gd name="adj1" fmla="val 101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039713" y="4391236"/>
            <a:ext cx="1476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>
            <a:spAutoFit/>
          </a:bodyPr>
          <a:lstStyle/>
          <a:p>
            <a:r>
              <a:rPr lang="fr-FR" sz="1400" b="1" dirty="0"/>
              <a:t>Dossier unique</a:t>
            </a:r>
          </a:p>
        </p:txBody>
      </p:sp>
    </p:spTree>
    <p:extLst>
      <p:ext uri="{BB962C8B-B14F-4D97-AF65-F5344CB8AC3E}">
        <p14:creationId xmlns:p14="http://schemas.microsoft.com/office/powerpoint/2010/main" val="3194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981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2617587-D8B6-414C-8F97-804AEF80AEAE}" type="slidenum">
              <a:rPr lang="fr-FR" altLang="fr-FR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>
              <a:solidFill>
                <a:srgbClr val="404040"/>
              </a:solidFill>
            </a:endParaRP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49" y="0"/>
            <a:ext cx="6563033" cy="68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/>
          <p:cNvSpPr/>
          <p:nvPr/>
        </p:nvSpPr>
        <p:spPr>
          <a:xfrm>
            <a:off x="2563661" y="1205948"/>
            <a:ext cx="7865801" cy="5075582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La voie professionnelle</a:t>
            </a:r>
          </a:p>
          <a:p>
            <a:pPr algn="ctr"/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4187588" y="4324188"/>
            <a:ext cx="4352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 PROFESSIONNEL</a:t>
            </a:r>
          </a:p>
          <a:p>
            <a:pPr algn="ctr"/>
            <a:r>
              <a:rPr lang="fr-FR" sz="3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829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77513" y="119960"/>
            <a:ext cx="8752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</a:rPr>
              <a:t>BAC PROFESSIONNEL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5922" y="3434991"/>
            <a:ext cx="847526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 Permet l’acquisition de compétences dans un domaine professionnel</a:t>
            </a:r>
          </a:p>
          <a:p>
            <a:pPr>
              <a:buClr>
                <a:srgbClr val="C00000"/>
              </a:buClr>
            </a:pPr>
            <a:endParaRPr lang="fr-FR" sz="2000" dirty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Test de positionnement en 2</a:t>
            </a:r>
            <a:r>
              <a:rPr lang="fr-FR" sz="2000" baseline="30000" dirty="0"/>
              <a:t>nde</a:t>
            </a:r>
            <a:r>
              <a:rPr lang="fr-FR" sz="2000" dirty="0"/>
              <a:t> professionnelle (en français et en mathématiques)</a:t>
            </a:r>
          </a:p>
          <a:p>
            <a:pPr marL="0" lvl="1">
              <a:buClr>
                <a:srgbClr val="C00000"/>
              </a:buClr>
            </a:pPr>
            <a:endParaRPr lang="fr-F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2000" kern="0" dirty="0">
                <a:solidFill>
                  <a:srgbClr val="C00000"/>
                </a:solidFill>
                <a:latin typeface="+mj-lt"/>
              </a:rPr>
              <a:t>Choix d’une famille de métiers en 2</a:t>
            </a:r>
            <a:r>
              <a:rPr lang="fr-FR" sz="2000" kern="0" baseline="30000" dirty="0">
                <a:solidFill>
                  <a:srgbClr val="C00000"/>
                </a:solidFill>
                <a:latin typeface="+mj-lt"/>
              </a:rPr>
              <a:t>nde</a:t>
            </a:r>
            <a:r>
              <a:rPr lang="fr-FR" sz="2000" kern="0" dirty="0">
                <a:solidFill>
                  <a:srgbClr val="C00000"/>
                </a:solidFill>
                <a:latin typeface="+mj-lt"/>
              </a:rPr>
              <a:t> pro pour un parcours plus progressif</a:t>
            </a:r>
          </a:p>
          <a:p>
            <a:pPr marL="0" lvl="1">
              <a:buClr>
                <a:srgbClr val="C00000"/>
              </a:buClr>
            </a:pPr>
            <a:endParaRPr lang="fr-FR" sz="2000" dirty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Possibilité de poursuite d’études après le BAC PRO, notamment en BTS</a:t>
            </a:r>
          </a:p>
          <a:p>
            <a:pPr marL="0" lvl="1">
              <a:buClr>
                <a:srgbClr val="C00000"/>
              </a:buClr>
            </a:pPr>
            <a:r>
              <a:rPr lang="fr-FR" sz="2000" dirty="0"/>
              <a:t>      ou d’une entrée dans la vie active.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86" y="988673"/>
            <a:ext cx="285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85002" y="290984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Programme du bac professionnel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65963" y="1164134"/>
            <a:ext cx="7532831" cy="535531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Des enseignements généraux</a:t>
            </a:r>
          </a:p>
          <a:p>
            <a:r>
              <a:rPr lang="fr-FR" dirty="0">
                <a:solidFill>
                  <a:srgbClr val="C00000"/>
                </a:solidFill>
              </a:rPr>
              <a:t>	</a:t>
            </a:r>
            <a:r>
              <a:rPr lang="fr-FR" dirty="0"/>
              <a:t>Français, histoire géographie et enseignement moral et civique</a:t>
            </a:r>
          </a:p>
          <a:p>
            <a:r>
              <a:rPr lang="fr-FR" dirty="0"/>
              <a:t>	Mathématiques</a:t>
            </a:r>
          </a:p>
          <a:p>
            <a:r>
              <a:rPr lang="fr-FR" dirty="0"/>
              <a:t>	Langue vivant A</a:t>
            </a:r>
          </a:p>
          <a:p>
            <a:r>
              <a:rPr lang="fr-FR" dirty="0"/>
              <a:t>	Sciences ou langue vivante B (selon les spécialités)</a:t>
            </a:r>
          </a:p>
          <a:p>
            <a:r>
              <a:rPr lang="fr-FR" dirty="0"/>
              <a:t>	Arts appliquée</a:t>
            </a:r>
          </a:p>
          <a:p>
            <a:r>
              <a:rPr lang="fr-FR" dirty="0"/>
              <a:t>	EPS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Des enseignements professionnels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Formation en milieu professionnel </a:t>
            </a:r>
          </a:p>
          <a:p>
            <a:r>
              <a:rPr lang="fr-FR" sz="2000" dirty="0">
                <a:solidFill>
                  <a:srgbClr val="C00000"/>
                </a:solidFill>
              </a:rPr>
              <a:t> 	</a:t>
            </a:r>
            <a:r>
              <a:rPr lang="fr-FR" dirty="0"/>
              <a:t>seconde : 4 à 6 semaines </a:t>
            </a:r>
          </a:p>
          <a:p>
            <a:r>
              <a:rPr lang="fr-FR" dirty="0"/>
              <a:t>	première : 6 à 8 semaines</a:t>
            </a:r>
          </a:p>
          <a:p>
            <a:r>
              <a:rPr lang="fr-FR" dirty="0"/>
              <a:t>	terminale : 8 semaines </a:t>
            </a:r>
            <a:r>
              <a:rPr lang="fr-FR" sz="2000" dirty="0">
                <a:solidFill>
                  <a:srgbClr val="C00000"/>
                </a:solidFill>
              </a:rPr>
              <a:t>		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Consolidation, accompagnement personnalisé</a:t>
            </a:r>
          </a:p>
          <a:p>
            <a:r>
              <a:rPr lang="fr-FR" sz="2000" dirty="0">
                <a:solidFill>
                  <a:srgbClr val="C00000"/>
                </a:solidFill>
              </a:rPr>
              <a:t>      et préparation à l’orientation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377" y="3090401"/>
            <a:ext cx="3844567" cy="22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37" y="19702"/>
            <a:ext cx="4812724" cy="245954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56" y="3132189"/>
            <a:ext cx="8124825" cy="3543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58052" y="266177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18 familles de métiers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27744" y="4426786"/>
            <a:ext cx="180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 : </a:t>
            </a:r>
          </a:p>
          <a:p>
            <a:endParaRPr lang="fr-FR" sz="800" dirty="0">
              <a:solidFill>
                <a:srgbClr val="C00000"/>
              </a:solidFill>
            </a:endParaRPr>
          </a:p>
          <a:p>
            <a:r>
              <a:rPr lang="fr-FR" sz="1200" dirty="0">
                <a:solidFill>
                  <a:srgbClr val="C00000"/>
                </a:solidFill>
              </a:rPr>
              <a:t>EX : </a:t>
            </a:r>
          </a:p>
          <a:p>
            <a:r>
              <a:rPr lang="fr-FR" sz="1200" dirty="0">
                <a:solidFill>
                  <a:srgbClr val="C00000"/>
                </a:solidFill>
              </a:rPr>
              <a:t>- Métiers de l’hôtellerie restauration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75471" y="5275777"/>
            <a:ext cx="179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C00000"/>
                </a:solidFill>
              </a:rPr>
              <a:t>1</a:t>
            </a:r>
            <a:r>
              <a:rPr lang="fr-FR" sz="1200" baseline="30000" dirty="0">
                <a:solidFill>
                  <a:srgbClr val="C00000"/>
                </a:solidFill>
              </a:rPr>
              <a:t>ère</a:t>
            </a:r>
            <a:r>
              <a:rPr lang="fr-FR" sz="1200" dirty="0">
                <a:solidFill>
                  <a:srgbClr val="C00000"/>
                </a:solidFill>
              </a:rPr>
              <a:t> pro Cuisine</a:t>
            </a:r>
          </a:p>
          <a:p>
            <a:pPr algn="ctr"/>
            <a:endParaRPr lang="fr-FR" sz="1200" dirty="0">
              <a:solidFill>
                <a:srgbClr val="C00000"/>
              </a:solidFill>
            </a:endParaRPr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1</a:t>
            </a:r>
            <a:r>
              <a:rPr lang="fr-FR" sz="1200" baseline="30000" dirty="0">
                <a:solidFill>
                  <a:srgbClr val="C00000"/>
                </a:solidFill>
              </a:rPr>
              <a:t>ère</a:t>
            </a:r>
            <a:r>
              <a:rPr lang="fr-FR" sz="1200" dirty="0">
                <a:solidFill>
                  <a:srgbClr val="C00000"/>
                </a:solidFill>
              </a:rPr>
              <a:t> pro  Commercialisation et 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  service en restauration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61124" y="359313"/>
            <a:ext cx="2964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</a:rPr>
              <a:t>Acquisition de 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compétences communes d’un secteur professionnel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6629682" y="563330"/>
            <a:ext cx="579823" cy="3940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401235" y="1607251"/>
            <a:ext cx="2927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 n’est pas une seconde de découverte des métiers.</a:t>
            </a:r>
          </a:p>
        </p:txBody>
      </p:sp>
      <p:sp>
        <p:nvSpPr>
          <p:cNvPr id="15" name="Non égal 14"/>
          <p:cNvSpPr/>
          <p:nvPr/>
        </p:nvSpPr>
        <p:spPr>
          <a:xfrm>
            <a:off x="6603871" y="1766886"/>
            <a:ext cx="631443" cy="486697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62" y="911802"/>
            <a:ext cx="7962900" cy="3238500"/>
          </a:xfrm>
          <a:prstGeom prst="rect">
            <a:avLst/>
          </a:prstGeom>
          <a:noFill/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lèche droite 6"/>
          <p:cNvSpPr/>
          <p:nvPr/>
        </p:nvSpPr>
        <p:spPr>
          <a:xfrm rot="17901133">
            <a:off x="6217118" y="719927"/>
            <a:ext cx="544119" cy="1538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C08A82B-8F97-FE4A-B5D9-C83A6F6A901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366909" y="1179871"/>
            <a:ext cx="1519084" cy="1725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86054" y="131438"/>
            <a:ext cx="184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Lycée St Gilles</a:t>
            </a:r>
          </a:p>
          <a:p>
            <a:r>
              <a:rPr lang="fr-FR" sz="1600" dirty="0"/>
              <a:t>Lycée Rosa Parks</a:t>
            </a:r>
          </a:p>
        </p:txBody>
      </p:sp>
      <p:sp>
        <p:nvSpPr>
          <p:cNvPr id="8" name="Ellipse 7"/>
          <p:cNvSpPr/>
          <p:nvPr/>
        </p:nvSpPr>
        <p:spPr>
          <a:xfrm>
            <a:off x="2762865" y="1179872"/>
            <a:ext cx="1371600" cy="17255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14428237">
            <a:off x="3266852" y="643209"/>
            <a:ext cx="363626" cy="265063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27789" y="60313"/>
            <a:ext cx="1244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Couzinet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 err="1"/>
              <a:t>J.Monnet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Rosa Parks</a:t>
            </a:r>
          </a:p>
          <a:p>
            <a:pPr algn="ctr"/>
            <a:endParaRPr lang="fr-FR" sz="1600" dirty="0"/>
          </a:p>
        </p:txBody>
      </p:sp>
      <p:sp>
        <p:nvSpPr>
          <p:cNvPr id="11" name="Ellipse 10"/>
          <p:cNvSpPr/>
          <p:nvPr/>
        </p:nvSpPr>
        <p:spPr>
          <a:xfrm>
            <a:off x="4134466" y="1333110"/>
            <a:ext cx="1286223" cy="15723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355691" y="45460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J.Monnet</a:t>
            </a:r>
            <a:endParaRPr lang="fr-FR" sz="1600" dirty="0"/>
          </a:p>
        </p:txBody>
      </p:sp>
      <p:sp>
        <p:nvSpPr>
          <p:cNvPr id="13" name="Flèche droite 12"/>
          <p:cNvSpPr/>
          <p:nvPr/>
        </p:nvSpPr>
        <p:spPr>
          <a:xfrm rot="16200000" flipV="1">
            <a:off x="4452522" y="868948"/>
            <a:ext cx="521199" cy="213417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996563" y="6486322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de réalisation de produits mécaniques à Rosa Parks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22" y="4345892"/>
            <a:ext cx="8285279" cy="20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77513" y="119960"/>
            <a:ext cx="87520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</a:rPr>
              <a:t>CAP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</a:rPr>
              <a:t>(certificat d’aptitude professionnelle)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5922" y="3287507"/>
            <a:ext cx="847526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Forme à un métier précis</a:t>
            </a:r>
          </a:p>
          <a:p>
            <a:pPr lvl="1">
              <a:buClr>
                <a:srgbClr val="C00000"/>
              </a:buClr>
            </a:pPr>
            <a:endParaRPr lang="fr-FR" sz="2000" dirty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Test de positionnement en 1</a:t>
            </a:r>
            <a:r>
              <a:rPr lang="fr-FR" sz="2000" baseline="30000" dirty="0"/>
              <a:t>ère</a:t>
            </a:r>
            <a:r>
              <a:rPr lang="fr-FR" sz="2000" dirty="0"/>
              <a:t> année de CAP (en français et en mathématiques)</a:t>
            </a: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Possibilité de poursuite d’études après le CAP, notamment en 1ère professionnelle. </a:t>
            </a: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42" y="1567047"/>
            <a:ext cx="2823227" cy="15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85003" y="290984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Programme du CAP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51813" y="1164135"/>
            <a:ext cx="7532831" cy="477053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Des enseignements généraux</a:t>
            </a:r>
          </a:p>
          <a:p>
            <a:r>
              <a:rPr lang="fr-FR" dirty="0">
                <a:solidFill>
                  <a:srgbClr val="C00000"/>
                </a:solidFill>
              </a:rPr>
              <a:t>	</a:t>
            </a:r>
            <a:r>
              <a:rPr lang="fr-FR" dirty="0"/>
              <a:t>Français, histoire géographie et enseignement moral et civique</a:t>
            </a:r>
          </a:p>
          <a:p>
            <a:r>
              <a:rPr lang="fr-FR" dirty="0"/>
              <a:t>	Mathématiques-sciences</a:t>
            </a:r>
          </a:p>
          <a:p>
            <a:r>
              <a:rPr lang="fr-FR" dirty="0"/>
              <a:t>	Langues vivantes</a:t>
            </a:r>
          </a:p>
          <a:p>
            <a:r>
              <a:rPr lang="fr-FR" dirty="0"/>
              <a:t>	Arts appliquée et culture artistique</a:t>
            </a:r>
          </a:p>
          <a:p>
            <a:r>
              <a:rPr lang="fr-FR" dirty="0"/>
              <a:t>	EPS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Des enseignements professionnels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Formation en milieu professionnel </a:t>
            </a:r>
          </a:p>
          <a:p>
            <a:r>
              <a:rPr lang="fr-FR" sz="2000" dirty="0">
                <a:solidFill>
                  <a:srgbClr val="C00000"/>
                </a:solidFill>
              </a:rPr>
              <a:t> 	</a:t>
            </a: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: 6 à 7 semaines </a:t>
            </a:r>
          </a:p>
          <a:p>
            <a:r>
              <a:rPr lang="fr-FR" dirty="0"/>
              <a:t>	terminale CAP : première : 6 à 7 semaines</a:t>
            </a:r>
          </a:p>
          <a:p>
            <a:r>
              <a:rPr lang="fr-FR" dirty="0"/>
              <a:t>	</a:t>
            </a:r>
            <a:r>
              <a:rPr lang="fr-FR" sz="2000" dirty="0">
                <a:solidFill>
                  <a:srgbClr val="C00000"/>
                </a:solidFill>
              </a:rPr>
              <a:t>	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C00000"/>
                </a:solidFill>
              </a:rPr>
              <a:t>Consolidation, accompagnement </a:t>
            </a:r>
          </a:p>
          <a:p>
            <a:r>
              <a:rPr lang="fr-FR" sz="2000" dirty="0">
                <a:solidFill>
                  <a:srgbClr val="C00000"/>
                </a:solidFill>
              </a:rPr>
              <a:t>    personnalisé et préparation à l’orientation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94" y="2401529"/>
            <a:ext cx="4070523" cy="23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730520" y="1320840"/>
            <a:ext cx="4485960" cy="3693600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9" name="CustomShape 2"/>
          <p:cNvSpPr/>
          <p:nvPr/>
        </p:nvSpPr>
        <p:spPr>
          <a:xfrm>
            <a:off x="6095880" y="1430280"/>
            <a:ext cx="4571640" cy="3584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3057480" y="-1035000"/>
            <a:ext cx="7124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Tw Cen MT"/>
              </a:rPr>
              <a:t>Deux voies possibles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1955880" y="1762200"/>
            <a:ext cx="4260600" cy="755280"/>
          </a:xfrm>
          <a:prstGeom prst="rect">
            <a:avLst/>
          </a:prstGeom>
          <a:solidFill>
            <a:srgbClr val="E7FF33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Voie professionnelle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 Narrow"/>
              </a:rPr>
              <a:t>(statut scolaire ou apprentissage</a:t>
            </a:r>
            <a:r>
              <a:rPr lang="fr-FR" sz="1800" b="0" strike="noStrike" spc="-1">
                <a:solidFill>
                  <a:srgbClr val="000000"/>
                </a:solidFill>
                <a:latin typeface="Arial Narrow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2500200" y="4319640"/>
            <a:ext cx="1304640" cy="355320"/>
          </a:xfrm>
          <a:prstGeom prst="rect">
            <a:avLst/>
          </a:prstGeom>
          <a:solidFill>
            <a:srgbClr val="B1C8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année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4011480" y="3827520"/>
            <a:ext cx="1872720" cy="355320"/>
          </a:xfrm>
          <a:prstGeom prst="rect">
            <a:avLst/>
          </a:prstGeom>
          <a:solidFill>
            <a:srgbClr val="9FB4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4" name="CustomShape 7"/>
          <p:cNvSpPr/>
          <p:nvPr/>
        </p:nvSpPr>
        <p:spPr>
          <a:xfrm>
            <a:off x="4011480" y="4324320"/>
            <a:ext cx="1872720" cy="355320"/>
          </a:xfrm>
          <a:prstGeom prst="rect">
            <a:avLst/>
          </a:prstGeom>
          <a:solidFill>
            <a:srgbClr val="9FB4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de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5" name="CustomShape 8"/>
          <p:cNvSpPr/>
          <p:nvPr/>
        </p:nvSpPr>
        <p:spPr>
          <a:xfrm>
            <a:off x="2482920" y="3825720"/>
            <a:ext cx="1304640" cy="355320"/>
          </a:xfrm>
          <a:prstGeom prst="rect">
            <a:avLst/>
          </a:prstGeom>
          <a:solidFill>
            <a:srgbClr val="A9C0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année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6" name="CustomShape 9"/>
          <p:cNvSpPr/>
          <p:nvPr/>
        </p:nvSpPr>
        <p:spPr>
          <a:xfrm>
            <a:off x="8539200" y="1762200"/>
            <a:ext cx="1874520" cy="755280"/>
          </a:xfrm>
          <a:prstGeom prst="rect">
            <a:avLst/>
          </a:prstGeom>
          <a:solidFill>
            <a:srgbClr val="EB66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Voie générale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17" name="CustomShape 10"/>
          <p:cNvSpPr/>
          <p:nvPr/>
        </p:nvSpPr>
        <p:spPr>
          <a:xfrm>
            <a:off x="8539200" y="3343320"/>
            <a:ext cx="1874520" cy="355320"/>
          </a:xfrm>
          <a:prstGeom prst="rect">
            <a:avLst/>
          </a:prstGeom>
          <a:solidFill>
            <a:srgbClr val="EF7D0B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générale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8" name="CustomShape 11"/>
          <p:cNvSpPr/>
          <p:nvPr/>
        </p:nvSpPr>
        <p:spPr>
          <a:xfrm>
            <a:off x="8539200" y="3832200"/>
            <a:ext cx="1874520" cy="353520"/>
          </a:xfrm>
          <a:prstGeom prst="rect">
            <a:avLst/>
          </a:prstGeom>
          <a:solidFill>
            <a:srgbClr val="EF7D0B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générale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19" name="CustomShape 12"/>
          <p:cNvSpPr/>
          <p:nvPr/>
        </p:nvSpPr>
        <p:spPr>
          <a:xfrm>
            <a:off x="6513480" y="4319640"/>
            <a:ext cx="3900240" cy="355320"/>
          </a:xfrm>
          <a:prstGeom prst="rect">
            <a:avLst/>
          </a:prstGeom>
          <a:solidFill>
            <a:srgbClr val="EF7D0B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de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générale et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0" name="CustomShape 13"/>
          <p:cNvSpPr/>
          <p:nvPr/>
        </p:nvSpPr>
        <p:spPr>
          <a:xfrm>
            <a:off x="6513480" y="3343320"/>
            <a:ext cx="1872720" cy="355320"/>
          </a:xfrm>
          <a:prstGeom prst="rect">
            <a:avLst/>
          </a:prstGeom>
          <a:solidFill>
            <a:srgbClr val="EB6615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1" name="CustomShape 14"/>
          <p:cNvSpPr/>
          <p:nvPr/>
        </p:nvSpPr>
        <p:spPr>
          <a:xfrm>
            <a:off x="6513480" y="3832200"/>
            <a:ext cx="1872720" cy="353520"/>
          </a:xfrm>
          <a:prstGeom prst="rect">
            <a:avLst/>
          </a:prstGeom>
          <a:solidFill>
            <a:srgbClr val="EB6615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2" name="CustomShape 15"/>
          <p:cNvSpPr/>
          <p:nvPr/>
        </p:nvSpPr>
        <p:spPr>
          <a:xfrm>
            <a:off x="4011480" y="3343320"/>
            <a:ext cx="1872720" cy="355320"/>
          </a:xfrm>
          <a:prstGeom prst="rect">
            <a:avLst/>
          </a:prstGeom>
          <a:solidFill>
            <a:srgbClr val="9FB400"/>
          </a:solidFill>
          <a:ln w="936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3" name="CustomShape 16"/>
          <p:cNvSpPr/>
          <p:nvPr/>
        </p:nvSpPr>
        <p:spPr>
          <a:xfrm>
            <a:off x="2724120" y="3459240"/>
            <a:ext cx="821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595959"/>
                </a:solidFill>
                <a:latin typeface="Arial Narrow"/>
              </a:rPr>
              <a:t>CAP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24" name="CustomShape 17"/>
          <p:cNvSpPr/>
          <p:nvPr/>
        </p:nvSpPr>
        <p:spPr>
          <a:xfrm flipH="1">
            <a:off x="5947560" y="4579920"/>
            <a:ext cx="502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B6615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8"/>
          <p:cNvSpPr/>
          <p:nvPr/>
        </p:nvSpPr>
        <p:spPr>
          <a:xfrm flipH="1">
            <a:off x="5941440" y="3924360"/>
            <a:ext cx="502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B6615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9"/>
          <p:cNvSpPr/>
          <p:nvPr/>
        </p:nvSpPr>
        <p:spPr>
          <a:xfrm flipH="1" flipV="1">
            <a:off x="5895360" y="4110840"/>
            <a:ext cx="582120" cy="37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73779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20"/>
          <p:cNvSpPr/>
          <p:nvPr/>
        </p:nvSpPr>
        <p:spPr>
          <a:xfrm>
            <a:off x="5948280" y="4656240"/>
            <a:ext cx="529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9FB4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1"/>
          <p:cNvSpPr/>
          <p:nvPr/>
        </p:nvSpPr>
        <p:spPr>
          <a:xfrm flipV="1">
            <a:off x="5908680" y="3777120"/>
            <a:ext cx="569520" cy="35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9FB4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2"/>
          <p:cNvSpPr/>
          <p:nvPr/>
        </p:nvSpPr>
        <p:spPr>
          <a:xfrm>
            <a:off x="3924360" y="2717640"/>
            <a:ext cx="187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</a:rPr>
              <a:t>Bac professionnel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0" name="CustomShape 23"/>
          <p:cNvSpPr/>
          <p:nvPr/>
        </p:nvSpPr>
        <p:spPr>
          <a:xfrm>
            <a:off x="8453520" y="2712960"/>
            <a:ext cx="187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</a:rPr>
              <a:t>Bac général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1" name="CustomShape 24"/>
          <p:cNvSpPr/>
          <p:nvPr/>
        </p:nvSpPr>
        <p:spPr>
          <a:xfrm>
            <a:off x="6478560" y="2717640"/>
            <a:ext cx="190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</a:rPr>
              <a:t>Bac technologique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2" name="CustomShape 25"/>
          <p:cNvSpPr/>
          <p:nvPr/>
        </p:nvSpPr>
        <p:spPr>
          <a:xfrm>
            <a:off x="1916280" y="5907240"/>
            <a:ext cx="8494200" cy="355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9DAFF"/>
              </a:gs>
              <a:gs pos="100000">
                <a:srgbClr val="CEECFF"/>
              </a:gs>
            </a:gsLst>
            <a:lin ang="16200000"/>
          </a:gradFill>
          <a:ln w="9360">
            <a:solidFill>
              <a:srgbClr val="88D5F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classe de 3</a:t>
            </a:r>
            <a:r>
              <a:rPr lang="fr-FR" sz="2400" b="1" strike="noStrike" spc="-1" baseline="30000">
                <a:solidFill>
                  <a:srgbClr val="000000"/>
                </a:solidFill>
                <a:latin typeface="Calibri"/>
              </a:rPr>
              <a:t>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3" name="CustomShape 26"/>
          <p:cNvSpPr/>
          <p:nvPr/>
        </p:nvSpPr>
        <p:spPr>
          <a:xfrm>
            <a:off x="6478560" y="1762200"/>
            <a:ext cx="1907640" cy="755280"/>
          </a:xfrm>
          <a:prstGeom prst="rect">
            <a:avLst/>
          </a:prstGeom>
          <a:solidFill>
            <a:srgbClr val="EB66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 Narrow"/>
              </a:rPr>
              <a:t>Voie technologique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34" name="CustomShape 27"/>
          <p:cNvSpPr/>
          <p:nvPr/>
        </p:nvSpPr>
        <p:spPr>
          <a:xfrm>
            <a:off x="6513480" y="5143680"/>
            <a:ext cx="3897000" cy="468000"/>
          </a:xfrm>
          <a:prstGeom prst="rect">
            <a:avLst/>
          </a:prstGeom>
          <a:ln>
            <a:solidFill>
              <a:srgbClr val="1F3F83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Tw Cen MT"/>
              </a:rPr>
              <a:t>Lycée Général et technologique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5" name="CustomShape 28"/>
          <p:cNvSpPr/>
          <p:nvPr/>
        </p:nvSpPr>
        <p:spPr>
          <a:xfrm>
            <a:off x="1916280" y="5110200"/>
            <a:ext cx="4017600" cy="466200"/>
          </a:xfrm>
          <a:prstGeom prst="rect">
            <a:avLst/>
          </a:prstGeom>
          <a:ln>
            <a:solidFill>
              <a:srgbClr val="1F3F83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Tw Cen MT"/>
              </a:rPr>
              <a:t>Lycée professionnel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Tw Cen MT"/>
              </a:rPr>
              <a:t>ou CFA (apprentissage</a:t>
            </a:r>
            <a:r>
              <a:rPr lang="fr-FR" sz="1800" b="0" strike="noStrike" spc="-1">
                <a:solidFill>
                  <a:srgbClr val="FFFFFF"/>
                </a:solidFill>
                <a:latin typeface="Tw Cen MT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6" name="CustomShape 29"/>
          <p:cNvSpPr/>
          <p:nvPr/>
        </p:nvSpPr>
        <p:spPr>
          <a:xfrm>
            <a:off x="8297640" y="5611320"/>
            <a:ext cx="484200" cy="488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FD9FB"/>
          </a:solidFill>
          <a:ln w="9360">
            <a:solidFill>
              <a:srgbClr val="033579"/>
            </a:solidFill>
            <a:round/>
          </a:ln>
          <a:effectLst>
            <a:glow rad="139700">
              <a:srgbClr val="FFCC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30"/>
          <p:cNvSpPr/>
          <p:nvPr/>
        </p:nvSpPr>
        <p:spPr>
          <a:xfrm>
            <a:off x="3768480" y="5577480"/>
            <a:ext cx="484200" cy="5439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FD9FB"/>
          </a:solidFill>
          <a:ln w="9360">
            <a:solidFill>
              <a:srgbClr val="033579"/>
            </a:solidFill>
            <a:round/>
          </a:ln>
          <a:effectLst>
            <a:glow rad="139700">
              <a:srgbClr val="FFCC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31"/>
          <p:cNvSpPr/>
          <p:nvPr/>
        </p:nvSpPr>
        <p:spPr>
          <a:xfrm>
            <a:off x="6404040" y="4319640"/>
            <a:ext cx="947520" cy="355320"/>
          </a:xfrm>
          <a:prstGeom prst="rect">
            <a:avLst/>
          </a:prstGeom>
          <a:ln>
            <a:solidFill>
              <a:srgbClr val="1F3F83"/>
            </a:solidFill>
            <a:round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Tw Cen MT"/>
              </a:rPr>
              <a:t>2</a:t>
            </a:r>
            <a:r>
              <a:rPr lang="fr-FR" sz="1200" b="0" strike="noStrike" spc="-1" baseline="30000">
                <a:solidFill>
                  <a:srgbClr val="FFFFFF"/>
                </a:solidFill>
                <a:latin typeface="Tw Cen MT"/>
              </a:rPr>
              <a:t>nde</a:t>
            </a:r>
            <a:r>
              <a:rPr lang="fr-FR" sz="1200" b="0" strike="noStrike" spc="-1">
                <a:solidFill>
                  <a:srgbClr val="FFFFFF"/>
                </a:solidFill>
                <a:latin typeface="Tw Cen MT"/>
              </a:rPr>
              <a:t> spécifique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9" name="CustomShape 32"/>
          <p:cNvSpPr/>
          <p:nvPr/>
        </p:nvSpPr>
        <p:spPr>
          <a:xfrm>
            <a:off x="3687840" y="228240"/>
            <a:ext cx="5863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142852"/>
                </a:solidFill>
                <a:latin typeface="Tw Cen MT"/>
              </a:rPr>
              <a:t>Quelle voie, pour qui ?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783632" y="335005"/>
            <a:ext cx="5616624" cy="857250"/>
          </a:xfrm>
        </p:spPr>
        <p:txBody>
          <a:bodyPr>
            <a:noAutofit/>
          </a:bodyPr>
          <a:lstStyle/>
          <a:p>
            <a:r>
              <a:rPr lang="fr-FR" altLang="fr-FR" sz="3200" b="1" i="1" dirty="0">
                <a:solidFill>
                  <a:srgbClr val="FF0000"/>
                </a:solidFill>
              </a:rPr>
              <a:t>Ouverture sur l’Europe et l’International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6632"/>
            <a:ext cx="1810122" cy="17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AutoShape 4" descr="Papier journal"/>
          <p:cNvSpPr txBox="1">
            <a:spLocks noChangeArrowheads="1"/>
          </p:cNvSpPr>
          <p:nvPr/>
        </p:nvSpPr>
        <p:spPr bwMode="auto">
          <a:xfrm>
            <a:off x="1703512" y="1642370"/>
            <a:ext cx="3600400" cy="40908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fr-FR" sz="3200" b="1" i="1" u="sng" dirty="0"/>
              <a:t>Au lycée Pro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fr-FR" sz="24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endParaRPr lang="fr-FR" sz="2100" dirty="0"/>
          </a:p>
          <a:p>
            <a:pPr>
              <a:spcBef>
                <a:spcPct val="20000"/>
              </a:spcBef>
              <a:defRPr/>
            </a:pPr>
            <a:endParaRPr lang="fr-FR" sz="21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/>
              <a:t>Sections européennes</a:t>
            </a:r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/>
              <a:t>Des partenariats avec des établissements à l’étranger</a:t>
            </a:r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/>
              <a:t>Des stages, des séjours linguistiques</a:t>
            </a: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36913"/>
            <a:ext cx="3132534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47915" y="1627675"/>
            <a:ext cx="5156595" cy="40010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Classe européenne Anglais</a:t>
            </a:r>
          </a:p>
          <a:p>
            <a:r>
              <a:rPr lang="fr-FR" b="1" dirty="0">
                <a:solidFill>
                  <a:srgbClr val="C00000"/>
                </a:solidFill>
              </a:rPr>
              <a:t> </a:t>
            </a:r>
          </a:p>
          <a:p>
            <a:r>
              <a:rPr lang="fr-FR" dirty="0">
                <a:solidFill>
                  <a:srgbClr val="C00000"/>
                </a:solidFill>
              </a:rPr>
              <a:t>Lycée Branly </a:t>
            </a:r>
            <a:r>
              <a:rPr lang="fr-FR" b="1" dirty="0"/>
              <a:t>: </a:t>
            </a:r>
            <a:r>
              <a:rPr lang="fr-FR" sz="1600" dirty="0"/>
              <a:t>bac pro cuisine et bac pro métiers du commerce et de la vente option A</a:t>
            </a:r>
          </a:p>
          <a:p>
            <a:r>
              <a:rPr lang="fr-FR" dirty="0">
                <a:solidFill>
                  <a:srgbClr val="C00000"/>
                </a:solidFill>
              </a:rPr>
              <a:t>Lycée Rosa Parks  </a:t>
            </a:r>
            <a:r>
              <a:rPr lang="fr-FR" dirty="0"/>
              <a:t>: </a:t>
            </a:r>
            <a:r>
              <a:rPr lang="fr-FR" sz="1600" dirty="0"/>
              <a:t>bac pro conducteur transport routier marchandises</a:t>
            </a:r>
          </a:p>
          <a:p>
            <a:endParaRPr lang="fr-FR" sz="1600" dirty="0"/>
          </a:p>
          <a:p>
            <a:r>
              <a:rPr lang="fr-FR" dirty="0">
                <a:solidFill>
                  <a:srgbClr val="C00000"/>
                </a:solidFill>
              </a:rPr>
              <a:t>Lycée Valère Mathé</a:t>
            </a:r>
            <a:r>
              <a:rPr lang="fr-FR" dirty="0"/>
              <a:t> </a:t>
            </a:r>
            <a:r>
              <a:rPr lang="fr-FR" sz="1600" dirty="0"/>
              <a:t>(Olonne sur Mer): bac pro cuisine ; bac pro commercialisation et services en restauration ; bac pro accueil; bac pro métier du commerce et de la vente : option B</a:t>
            </a:r>
          </a:p>
          <a:p>
            <a:endParaRPr lang="fr-FR" sz="1600" dirty="0"/>
          </a:p>
          <a:p>
            <a:r>
              <a:rPr lang="fr-FR" dirty="0">
                <a:solidFill>
                  <a:srgbClr val="C00000"/>
                </a:solidFill>
              </a:rPr>
              <a:t>Lycée Couzinet </a:t>
            </a:r>
            <a:r>
              <a:rPr lang="fr-FR" sz="1600" dirty="0">
                <a:solidFill>
                  <a:srgbClr val="C00000"/>
                </a:solidFill>
              </a:rPr>
              <a:t>Challans </a:t>
            </a:r>
            <a:r>
              <a:rPr lang="fr-FR" dirty="0"/>
              <a:t>: </a:t>
            </a:r>
            <a:r>
              <a:rPr lang="fr-FR" sz="1600" dirty="0"/>
              <a:t>bac pro Métiers du commerce et de la vente option A</a:t>
            </a:r>
          </a:p>
          <a:p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5347914" y="5733257"/>
            <a:ext cx="5150496" cy="9079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Classe européenne Espagnol</a:t>
            </a:r>
            <a:endParaRPr lang="fr-FR" sz="1200" b="1" dirty="0">
              <a:solidFill>
                <a:srgbClr val="C00000"/>
              </a:solidFill>
            </a:endParaRPr>
          </a:p>
          <a:p>
            <a:endParaRPr lang="fr-FR" sz="1300" dirty="0">
              <a:solidFill>
                <a:srgbClr val="C00000"/>
              </a:solidFill>
            </a:endParaRPr>
          </a:p>
          <a:p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</a:rPr>
              <a:t>Lycée Branly </a:t>
            </a:r>
            <a:r>
              <a:rPr lang="fr-FR" dirty="0"/>
              <a:t>: </a:t>
            </a:r>
            <a:r>
              <a:rPr lang="fr-FR" sz="1600" dirty="0"/>
              <a:t>bac pro cuisine</a:t>
            </a:r>
          </a:p>
        </p:txBody>
      </p:sp>
    </p:spTree>
    <p:extLst>
      <p:ext uri="{BB962C8B-B14F-4D97-AF65-F5344CB8AC3E}">
        <p14:creationId xmlns:p14="http://schemas.microsoft.com/office/powerpoint/2010/main" val="12554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6E392A-EE71-4C4B-A0B8-F53CA969D3F7}" type="slidenum">
              <a:rPr lang="fr-FR" altLang="fr-FR" sz="1400"/>
              <a:pPr algn="r" eaLnBrk="1" hangingPunct="1">
                <a:buClrTx/>
                <a:buFontTx/>
                <a:buNone/>
              </a:pPr>
              <a:t>21</a:t>
            </a:fld>
            <a:endParaRPr lang="fr-FR" altLang="fr-FR" sz="14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311276"/>
            <a:ext cx="6453188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5027613"/>
            <a:ext cx="4229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629150"/>
            <a:ext cx="2552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57738"/>
            <a:ext cx="356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 flipH="1">
            <a:off x="4484689" y="2154238"/>
            <a:ext cx="20034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C00000"/>
                </a:solidFill>
              </a:rPr>
              <a:t>Statut scolaire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flipH="1">
            <a:off x="7470776" y="2154238"/>
            <a:ext cx="20034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C00000"/>
                </a:solidFill>
              </a:rPr>
              <a:t>Statut de salarié 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11880000">
            <a:off x="4237039" y="4392613"/>
            <a:ext cx="198437" cy="3429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FE0E4"/>
              </a:gs>
              <a:gs pos="100000">
                <a:srgbClr val="85AAAD"/>
              </a:gs>
            </a:gsLst>
            <a:lin ang="17322000" scaled="1"/>
          </a:gradFill>
          <a:ln w="9360" cap="flat">
            <a:solidFill>
              <a:srgbClr val="B6DCD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9060000">
            <a:off x="7996239" y="4311650"/>
            <a:ext cx="179387" cy="293688"/>
          </a:xfrm>
          <a:prstGeom prst="downArrow">
            <a:avLst>
              <a:gd name="adj1" fmla="val 50000"/>
              <a:gd name="adj2" fmla="val 50002"/>
            </a:avLst>
          </a:prstGeom>
          <a:gradFill rotWithShape="0">
            <a:gsLst>
              <a:gs pos="0">
                <a:srgbClr val="AFE0E4"/>
              </a:gs>
              <a:gs pos="100000">
                <a:srgbClr val="85AAAD"/>
              </a:gs>
            </a:gsLst>
            <a:lin ang="14490000" scaled="1"/>
          </a:gradFill>
          <a:ln w="9360" cap="flat">
            <a:solidFill>
              <a:srgbClr val="B6DCD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967164" y="255588"/>
            <a:ext cx="6243637" cy="7794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préparer un Bac pro ou un CAP…</a:t>
            </a:r>
          </a:p>
          <a:p>
            <a:pPr algn="ctr">
              <a:buClrTx/>
              <a:buFontTx/>
              <a:buNone/>
            </a:pPr>
            <a:endParaRPr lang="fr-FR" altLang="fr-FR" sz="9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Voie scolaire ou apprentissage : quelles différences ?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5264150"/>
            <a:ext cx="4505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-1588"/>
            <a:ext cx="2228850" cy="14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9" y="1538289"/>
            <a:ext cx="1284287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9" y="1538288"/>
            <a:ext cx="128587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0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43000"/>
            <a:ext cx="9144000" cy="3429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Calendrier </a:t>
            </a:r>
            <a:r>
              <a:rPr lang="fr-F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d’orientation et d’affectation</a:t>
            </a:r>
            <a:endParaRPr lang="fr-FR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00" y="260648"/>
            <a:ext cx="8962330" cy="4005064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>
            <a:off x="3071664" y="4293096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67608" y="5373216"/>
            <a:ext cx="26642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TSO </a:t>
            </a:r>
          </a:p>
          <a:p>
            <a:pPr algn="ctr"/>
            <a:r>
              <a:rPr lang="fr-FR" dirty="0" err="1"/>
              <a:t>Téléservice</a:t>
            </a:r>
            <a:r>
              <a:rPr lang="fr-FR" dirty="0"/>
              <a:t> orientation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6384032" y="4265712"/>
            <a:ext cx="576064" cy="8914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27653" y="5373216"/>
            <a:ext cx="24888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TSA </a:t>
            </a:r>
          </a:p>
          <a:p>
            <a:pPr algn="ctr"/>
            <a:r>
              <a:rPr lang="fr-FR" dirty="0" err="1"/>
              <a:t>Téléservice</a:t>
            </a:r>
            <a:r>
              <a:rPr lang="fr-FR" dirty="0"/>
              <a:t> affectation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9181398" y="4049690"/>
            <a:ext cx="504056" cy="110750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751188" y="5348521"/>
            <a:ext cx="13644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Téléservice</a:t>
            </a:r>
            <a:endParaRPr lang="fr-FR" dirty="0"/>
          </a:p>
          <a:p>
            <a:pPr algn="ctr"/>
            <a:r>
              <a:rPr lang="fr-FR" dirty="0"/>
              <a:t> inscription</a:t>
            </a:r>
          </a:p>
        </p:txBody>
      </p:sp>
      <p:sp>
        <p:nvSpPr>
          <p:cNvPr id="10" name="Bulle ronde 9"/>
          <p:cNvSpPr/>
          <p:nvPr/>
        </p:nvSpPr>
        <p:spPr>
          <a:xfrm rot="1591882">
            <a:off x="4128916" y="4885009"/>
            <a:ext cx="928048" cy="54436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TSO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Bulle ronde 10"/>
          <p:cNvSpPr/>
          <p:nvPr/>
        </p:nvSpPr>
        <p:spPr>
          <a:xfrm rot="1591882">
            <a:off x="9888078" y="4782052"/>
            <a:ext cx="928048" cy="544365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TSI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Bulle ronde 11"/>
          <p:cNvSpPr/>
          <p:nvPr/>
        </p:nvSpPr>
        <p:spPr>
          <a:xfrm rot="1591882">
            <a:off x="7083892" y="4782051"/>
            <a:ext cx="928048" cy="544365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TSA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0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courbée vers la gauche 7"/>
          <p:cNvSpPr/>
          <p:nvPr/>
        </p:nvSpPr>
        <p:spPr>
          <a:xfrm rot="20381586">
            <a:off x="9793785" y="5185774"/>
            <a:ext cx="674539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>
            <a:off x="4554749" y="3218656"/>
            <a:ext cx="1521292" cy="3775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3" y="61787"/>
            <a:ext cx="6296025" cy="5810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57" y="1306854"/>
            <a:ext cx="3195081" cy="42489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857" y="1182856"/>
            <a:ext cx="3271453" cy="4264907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 rot="1591882">
            <a:off x="7255942" y="2495681"/>
            <a:ext cx="928048" cy="54436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TSO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0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2" y="1284096"/>
            <a:ext cx="5005423" cy="4439439"/>
          </a:xfrm>
          <a:prstGeom prst="rect">
            <a:avLst/>
          </a:prstGeom>
        </p:spPr>
      </p:pic>
      <p:sp>
        <p:nvSpPr>
          <p:cNvPr id="5" name="Flèche droite rayée 4"/>
          <p:cNvSpPr/>
          <p:nvPr/>
        </p:nvSpPr>
        <p:spPr>
          <a:xfrm>
            <a:off x="6034314" y="3685760"/>
            <a:ext cx="1147314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208" y="1906073"/>
            <a:ext cx="4714956" cy="3510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5892883" y="2765152"/>
            <a:ext cx="1427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AFFECTATION</a:t>
            </a:r>
          </a:p>
          <a:p>
            <a:pPr algn="ctr"/>
            <a:r>
              <a:rPr lang="fr-FR" sz="1400" dirty="0"/>
              <a:t>ET </a:t>
            </a:r>
          </a:p>
          <a:p>
            <a:pPr algn="ctr"/>
            <a:r>
              <a:rPr lang="fr-FR" sz="1400" dirty="0"/>
              <a:t>INSCRIPTION</a:t>
            </a:r>
          </a:p>
        </p:txBody>
      </p:sp>
      <p:sp>
        <p:nvSpPr>
          <p:cNvPr id="8" name="Bulle ronde 7"/>
          <p:cNvSpPr/>
          <p:nvPr/>
        </p:nvSpPr>
        <p:spPr>
          <a:xfrm rot="20060792">
            <a:off x="384545" y="3021947"/>
            <a:ext cx="966632" cy="53312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TSO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Bulle ronde 8"/>
          <p:cNvSpPr/>
          <p:nvPr/>
        </p:nvSpPr>
        <p:spPr>
          <a:xfrm rot="1591882">
            <a:off x="1311425" y="3231632"/>
            <a:ext cx="928048" cy="544365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TSA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Bulle ronde 9"/>
          <p:cNvSpPr/>
          <p:nvPr/>
        </p:nvSpPr>
        <p:spPr>
          <a:xfrm rot="1591882">
            <a:off x="5252580" y="4243593"/>
            <a:ext cx="928048" cy="544365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TSI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81628" y="1906073"/>
            <a:ext cx="370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VOIE GENERALE ET TECHNOLOGIQUE</a:t>
            </a:r>
          </a:p>
          <a:p>
            <a:pPr algn="ctr"/>
            <a:r>
              <a:rPr lang="fr-FR" sz="1200" dirty="0"/>
              <a:t>OU</a:t>
            </a:r>
          </a:p>
          <a:p>
            <a:r>
              <a:rPr lang="fr-FR" sz="1200" dirty="0"/>
              <a:t>        VOIE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4735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2565639" y="-89978"/>
            <a:ext cx="7956377" cy="141577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800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dirty="0">
                <a:solidFill>
                  <a:srgbClr val="800000"/>
                </a:solidFill>
                <a:latin typeface="Comic Sans MS" pitchFamily="66" charset="0"/>
              </a:rPr>
              <a:t>Quelques sites internet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/>
              <a:t>	       	</a:t>
            </a:r>
          </a:p>
        </p:txBody>
      </p:sp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6312025" y="5698840"/>
            <a:ext cx="345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8199" name="Image 6" descr="images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9" y="1325794"/>
            <a:ext cx="3590198" cy="1155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0795"/>
            <a:ext cx="3889612" cy="894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lèche droite 4"/>
          <p:cNvSpPr/>
          <p:nvPr/>
        </p:nvSpPr>
        <p:spPr>
          <a:xfrm>
            <a:off x="5287170" y="1459796"/>
            <a:ext cx="2721531" cy="102147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Documents en téléchargement</a:t>
            </a:r>
            <a:endParaRPr lang="fr-F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794" y="101355"/>
            <a:ext cx="2204222" cy="31879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827" y="3823943"/>
            <a:ext cx="2466714" cy="3526086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4044660" y="4299995"/>
            <a:ext cx="2485020" cy="92279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Documents en téléchargement</a:t>
            </a:r>
            <a:endParaRPr lang="fr-F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4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249423" y="1679945"/>
            <a:ext cx="5572180" cy="12646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http://www.secondes-premieres2019-2020.fr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Calibri"/>
              </a:rPr>
              <a:t>/</a:t>
            </a:r>
            <a:endParaRPr lang="en-US" sz="3600" b="0" strike="noStrike" spc="-1" dirty="0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374" name="Espace réservé du contenu 3"/>
          <p:cNvPicPr/>
          <p:nvPr/>
        </p:nvPicPr>
        <p:blipFill>
          <a:blip r:embed="rId3"/>
          <a:stretch/>
        </p:blipFill>
        <p:spPr>
          <a:xfrm>
            <a:off x="118583" y="3166811"/>
            <a:ext cx="6191398" cy="3691189"/>
          </a:xfrm>
          <a:prstGeom prst="rect">
            <a:avLst/>
          </a:prstGeom>
          <a:ln>
            <a:noFill/>
          </a:ln>
        </p:spPr>
      </p:pic>
      <p:pic>
        <p:nvPicPr>
          <p:cNvPr id="4" name="Espace réservé du contenu 3"/>
          <p:cNvPicPr/>
          <p:nvPr/>
        </p:nvPicPr>
        <p:blipFill>
          <a:blip r:embed="rId4"/>
          <a:stretch/>
        </p:blipFill>
        <p:spPr>
          <a:xfrm>
            <a:off x="6464595" y="1460743"/>
            <a:ext cx="5758929" cy="3834271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>
          <a:xfrm>
            <a:off x="6913691" y="446569"/>
            <a:ext cx="4655491" cy="10141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w Cen MT"/>
              </a:rPr>
              <a:t>http://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www.nouvelle-voiepro.fr</a:t>
            </a:r>
            <a:r>
              <a:rPr lang="en-US" sz="3600" b="0" strike="noStrike" spc="-1" dirty="0">
                <a:solidFill>
                  <a:srgbClr val="000000"/>
                </a:solidFill>
                <a:latin typeface="Tw Cen MT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474120" y="351360"/>
            <a:ext cx="6332400" cy="99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pc="-1">
                <a:solidFill>
                  <a:srgbClr val="000000"/>
                </a:solidFill>
                <a:latin typeface="Comic Sans MS"/>
              </a:rPr>
              <a:t>Mme BONNET</a:t>
            </a:r>
            <a:endParaRPr lang="fr-FR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2856000" y="2133720"/>
            <a:ext cx="230328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3"/>
          <p:cNvSpPr/>
          <p:nvPr/>
        </p:nvSpPr>
        <p:spPr>
          <a:xfrm>
            <a:off x="6743640" y="2205000"/>
            <a:ext cx="309672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1897039" y="1622160"/>
            <a:ext cx="8590601" cy="125751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pc="-1" dirty="0">
                <a:solidFill>
                  <a:srgbClr val="000000"/>
                </a:solidFill>
                <a:latin typeface="Comic Sans MS"/>
              </a:rPr>
              <a:t>Psychologue de l’Education </a:t>
            </a:r>
            <a:r>
              <a:rPr lang="fr-FR" sz="3200" spc="-1" dirty="0" smtClean="0">
                <a:solidFill>
                  <a:srgbClr val="000000"/>
                </a:solidFill>
                <a:latin typeface="Comic Sans MS"/>
              </a:rPr>
              <a:t>Nationale</a:t>
            </a:r>
            <a:endParaRPr lang="fr-FR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800" spc="-1" dirty="0">
                <a:solidFill>
                  <a:srgbClr val="000000"/>
                </a:solidFill>
                <a:latin typeface="Comic Sans MS"/>
              </a:rPr>
              <a:t> </a:t>
            </a:r>
            <a:endParaRPr lang="fr-FR" sz="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rgbClr val="000000"/>
                </a:solidFill>
                <a:latin typeface="Comic Sans MS"/>
              </a:rPr>
              <a:t>Spécialité Education Développement et </a:t>
            </a:r>
            <a:r>
              <a:rPr lang="fr-FR" sz="2800" spc="-1" dirty="0">
                <a:solidFill>
                  <a:srgbClr val="000000"/>
                </a:solidFill>
                <a:latin typeface="Comic Sans MS"/>
              </a:rPr>
              <a:t>conseil en Orientation</a:t>
            </a:r>
            <a:endParaRPr lang="fr-FR" sz="2000" spc="-1" dirty="0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2999640" y="3149280"/>
            <a:ext cx="7488000" cy="33743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fr-FR" sz="2900" spc="-1" dirty="0">
                <a:solidFill>
                  <a:srgbClr val="000000"/>
                </a:solidFill>
                <a:latin typeface="Comic Sans MS"/>
              </a:rPr>
              <a:t>au collège : </a:t>
            </a:r>
            <a:r>
              <a:rPr lang="fr-FR" sz="2900" b="1" u="sng" spc="-1" dirty="0">
                <a:solidFill>
                  <a:srgbClr val="000000"/>
                </a:solidFill>
                <a:latin typeface="Comic Sans MS"/>
              </a:rPr>
              <a:t>Le </a:t>
            </a:r>
            <a:r>
              <a:rPr lang="fr-FR" sz="2900" b="1" u="sng" spc="-1" dirty="0" smtClean="0">
                <a:solidFill>
                  <a:srgbClr val="000000"/>
                </a:solidFill>
                <a:latin typeface="Comic Sans MS"/>
              </a:rPr>
              <a:t>vendredi</a:t>
            </a:r>
          </a:p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endParaRPr lang="fr-FR" sz="2900" spc="-1" dirty="0">
              <a:latin typeface="Arial"/>
            </a:endParaRPr>
          </a:p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S’adresser à </a:t>
            </a:r>
            <a:r>
              <a:rPr lang="fr-FR" sz="2400" u="sng" spc="-1" dirty="0">
                <a:solidFill>
                  <a:srgbClr val="000000"/>
                </a:solidFill>
                <a:latin typeface="Comic Sans MS"/>
              </a:rPr>
              <a:t>la vie scolaire</a:t>
            </a: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FR" sz="2400" spc="-1" dirty="0" smtClean="0">
                <a:solidFill>
                  <a:srgbClr val="000000"/>
                </a:solidFill>
                <a:latin typeface="Comic Sans MS"/>
              </a:rPr>
              <a:t>ou me contacter directement pour prendre un </a:t>
            </a: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rendez-vous.</a:t>
            </a:r>
          </a:p>
          <a:p>
            <a:pPr marL="216000" indent="-216000" algn="ctr">
              <a:lnSpc>
                <a:spcPct val="120000"/>
              </a:lnSpc>
              <a:spcBef>
                <a:spcPts val="1451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fr-FR" sz="2400" spc="-1" dirty="0">
                <a:solidFill>
                  <a:srgbClr val="000000"/>
                </a:solidFill>
                <a:latin typeface="Comic Sans MS"/>
                <a:hlinkClick r:id="rId3"/>
              </a:rPr>
              <a:t>emmanuelle.bonnet@ac-nantes.fr</a:t>
            </a:r>
            <a:r>
              <a:rPr lang="fr-FR" sz="2400" spc="-1" dirty="0">
                <a:solidFill>
                  <a:srgbClr val="000000"/>
                </a:solidFill>
                <a:latin typeface="Comic Sans MS"/>
              </a:rPr>
              <a:t> </a:t>
            </a:r>
            <a:endParaRPr lang="fr-FR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311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524000" y="-243000"/>
            <a:ext cx="9143640" cy="685764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4545120" y="2831400"/>
            <a:ext cx="6302160" cy="133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fr-FR" spc="-1">
              <a:latin typeface="Arial"/>
            </a:endParaRPr>
          </a:p>
          <a:p>
            <a:pPr marL="216000" indent="-216000">
              <a:buClr>
                <a:srgbClr val="C00000"/>
              </a:buClr>
              <a:buFont typeface="Wingdings" charset="2"/>
              <a:buChar char=""/>
            </a:pPr>
            <a:r>
              <a:rPr lang="fr-FR" sz="1600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 i="1" spc="-1">
                <a:solidFill>
                  <a:srgbClr val="000000"/>
                </a:solidFill>
                <a:latin typeface="Arial"/>
              </a:rPr>
              <a:t>des espaces documentaires en libre accès,</a:t>
            </a:r>
            <a:endParaRPr lang="fr-FR" sz="1600" spc="-1">
              <a:latin typeface="Arial"/>
            </a:endParaRPr>
          </a:p>
          <a:p>
            <a:pPr marL="216000" indent="-216000">
              <a:buClr>
                <a:srgbClr val="C00000"/>
              </a:buClr>
              <a:buFont typeface="Wingdings" charset="2"/>
              <a:buChar char=""/>
            </a:pPr>
            <a:r>
              <a:rPr lang="fr-FR" sz="1600" i="1" spc="-1">
                <a:solidFill>
                  <a:srgbClr val="000000"/>
                </a:solidFill>
                <a:latin typeface="Arial"/>
              </a:rPr>
              <a:t> des ressources pour vos recherches sur les formations, les</a:t>
            </a:r>
            <a:endParaRPr lang="fr-FR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i="1" spc="-1">
                <a:solidFill>
                  <a:srgbClr val="000000"/>
                </a:solidFill>
                <a:latin typeface="Arial"/>
              </a:rPr>
              <a:t>     métiers, les emplois, un accompagnement individuel</a:t>
            </a:r>
            <a:endParaRPr lang="fr-FR" sz="1600" spc="-1">
              <a:latin typeface="Arial"/>
            </a:endParaRPr>
          </a:p>
          <a:p>
            <a:pPr marL="216000" indent="-216000">
              <a:buClr>
                <a:srgbClr val="C00000"/>
              </a:buClr>
              <a:buFont typeface="Wingdings" charset="2"/>
              <a:buChar char=""/>
            </a:pPr>
            <a:r>
              <a:rPr lang="fr-FR" sz="1600" i="1" spc="-1">
                <a:solidFill>
                  <a:srgbClr val="000000"/>
                </a:solidFill>
                <a:latin typeface="Arial"/>
              </a:rPr>
              <a:t> et une aide personnalisée.</a:t>
            </a:r>
            <a:r>
              <a:t/>
            </a:r>
            <a:br/>
            <a:r>
              <a:rPr lang="fr-FR" sz="200" i="1" spc="-1">
                <a:solidFill>
                  <a:srgbClr val="000000"/>
                </a:solidFill>
                <a:latin typeface="Arial"/>
              </a:rPr>
              <a:t> </a:t>
            </a:r>
            <a:endParaRPr lang="fr-FR" sz="200" spc="-1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5050560" y="5357832"/>
            <a:ext cx="5617080" cy="1256808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Arial"/>
              </a:rPr>
              <a:t>	</a:t>
            </a: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Le C.I.O. est  ouvert durant les congés scolaires :</a:t>
            </a: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       du lundi au vendredi de 10 h à 12 h 30 et de 13 h 30 à 17 h.</a:t>
            </a:r>
            <a:endParaRPr lang="fr-FR" sz="1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spc="-1" dirty="0">
              <a:latin typeface="Arial"/>
            </a:endParaRPr>
          </a:p>
        </p:txBody>
      </p:sp>
      <p:pic>
        <p:nvPicPr>
          <p:cNvPr id="272" name="Picture 14"/>
          <p:cNvPicPr/>
          <p:nvPr/>
        </p:nvPicPr>
        <p:blipFill>
          <a:blip r:embed="rId3"/>
          <a:stretch/>
        </p:blipFill>
        <p:spPr>
          <a:xfrm>
            <a:off x="1703280" y="2637000"/>
            <a:ext cx="2347560" cy="2376000"/>
          </a:xfrm>
          <a:prstGeom prst="rect">
            <a:avLst/>
          </a:prstGeom>
          <a:ln>
            <a:noFill/>
          </a:ln>
        </p:spPr>
      </p:pic>
      <p:sp>
        <p:nvSpPr>
          <p:cNvPr id="273" name="CustomShape 4"/>
          <p:cNvSpPr/>
          <p:nvPr/>
        </p:nvSpPr>
        <p:spPr>
          <a:xfrm>
            <a:off x="1681320" y="4489560"/>
            <a:ext cx="16711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4" name="Picture 16"/>
          <p:cNvPicPr/>
          <p:nvPr/>
        </p:nvPicPr>
        <p:blipFill>
          <a:blip r:embed="rId4"/>
          <a:stretch/>
        </p:blipFill>
        <p:spPr>
          <a:xfrm>
            <a:off x="2087400" y="176040"/>
            <a:ext cx="1412640" cy="2018880"/>
          </a:xfrm>
          <a:prstGeom prst="rect">
            <a:avLst/>
          </a:prstGeom>
          <a:ln>
            <a:noFill/>
          </a:ln>
        </p:spPr>
      </p:pic>
      <p:sp>
        <p:nvSpPr>
          <p:cNvPr id="275" name="CustomShape 5"/>
          <p:cNvSpPr/>
          <p:nvPr/>
        </p:nvSpPr>
        <p:spPr>
          <a:xfrm>
            <a:off x="4295640" y="0"/>
            <a:ext cx="6121080" cy="1795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C00000"/>
                </a:solidFill>
                <a:latin typeface="Gill Sans MT"/>
              </a:rPr>
              <a:t>C</a:t>
            </a:r>
            <a:r>
              <a:rPr lang="fr-FR" sz="3200" spc="-1">
                <a:solidFill>
                  <a:srgbClr val="000000"/>
                </a:solidFill>
                <a:latin typeface="Gill Sans MT"/>
              </a:rPr>
              <a:t>entre d’</a:t>
            </a:r>
            <a:r>
              <a:rPr lang="fr-FR" sz="3200" spc="-1">
                <a:solidFill>
                  <a:srgbClr val="C00000"/>
                </a:solidFill>
                <a:latin typeface="Gill Sans MT"/>
              </a:rPr>
              <a:t>I</a:t>
            </a:r>
            <a:r>
              <a:rPr lang="fr-FR" sz="3200" spc="-1">
                <a:solidFill>
                  <a:srgbClr val="000000"/>
                </a:solidFill>
                <a:latin typeface="Gill Sans MT"/>
              </a:rPr>
              <a:t>nformation et d’</a:t>
            </a:r>
            <a:r>
              <a:rPr lang="fr-FR" sz="3200" spc="-1">
                <a:solidFill>
                  <a:srgbClr val="C00000"/>
                </a:solidFill>
                <a:latin typeface="Gill Sans MT"/>
              </a:rPr>
              <a:t>O</a:t>
            </a:r>
            <a:r>
              <a:rPr lang="fr-FR" sz="3200" spc="-1">
                <a:solidFill>
                  <a:srgbClr val="000000"/>
                </a:solidFill>
                <a:latin typeface="Gill Sans MT"/>
              </a:rPr>
              <a:t>rientation</a:t>
            </a:r>
            <a:r>
              <a:t/>
            </a:r>
            <a:br/>
            <a:r>
              <a:rPr lang="fr-FR" sz="1600" spc="-1">
                <a:solidFill>
                  <a:srgbClr val="000000"/>
                </a:solidFill>
                <a:latin typeface="Gill Sans MT"/>
              </a:rPr>
              <a:t>Cité administrative Travot</a:t>
            </a:r>
            <a:r>
              <a:t/>
            </a:r>
            <a:br/>
            <a:r>
              <a:rPr lang="fr-FR" sz="1600" spc="-1">
                <a:solidFill>
                  <a:srgbClr val="000000"/>
                </a:solidFill>
                <a:latin typeface="Gill Sans MT"/>
              </a:rPr>
              <a:t>BP 794  -  85020  LA ROCHE SUR YON</a:t>
            </a:r>
            <a:endParaRPr lang="fr-FR" sz="16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Gill Sans MT"/>
              </a:rPr>
              <a:t>Téléphone : 02.51.37.06.25</a:t>
            </a:r>
            <a:endParaRPr lang="fr-FR" sz="1600" spc="-1">
              <a:latin typeface="Aria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304000" y="2276640"/>
            <a:ext cx="93636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"/>
          <p:cNvSpPr/>
          <p:nvPr/>
        </p:nvSpPr>
        <p:spPr>
          <a:xfrm>
            <a:off x="4440360" y="1989000"/>
            <a:ext cx="5976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b="1" spc="-1">
                <a:solidFill>
                  <a:srgbClr val="C00000"/>
                </a:solidFill>
                <a:latin typeface="Calibri"/>
              </a:rPr>
              <a:t>Service public et gratuit de l'Éducation Nationale pour tout public</a:t>
            </a:r>
            <a:endParaRPr lang="fr-FR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072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/>
          <p:cNvSpPr/>
          <p:nvPr/>
        </p:nvSpPr>
        <p:spPr>
          <a:xfrm>
            <a:off x="2563661" y="1272210"/>
            <a:ext cx="7865801" cy="4916555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La seconde générale et technologique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04120" y="6415542"/>
            <a:ext cx="663880" cy="337954"/>
          </a:xfrm>
          <a:prstGeom prst="rect">
            <a:avLst/>
          </a:prstGeom>
        </p:spPr>
        <p:txBody>
          <a:bodyPr/>
          <a:lstStyle/>
          <a:p>
            <a:fld id="{AC08A82B-8F97-FE4A-B5D9-C83A6F6A901E}" type="slidenum">
              <a:rPr lang="fr-FR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re 19"/>
          <p:cNvSpPr txBox="1">
            <a:spLocks/>
          </p:cNvSpPr>
          <p:nvPr/>
        </p:nvSpPr>
        <p:spPr>
          <a:xfrm>
            <a:off x="2759278" y="6520046"/>
            <a:ext cx="6989841" cy="2781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200" i="1" cap="all" dirty="0">
                <a:solidFill>
                  <a:schemeClr val="bg1"/>
                </a:solidFill>
                <a:latin typeface="Arial"/>
                <a:cs typeface="Arial"/>
              </a:rPr>
              <a:t>mars 2018</a:t>
            </a:r>
          </a:p>
        </p:txBody>
      </p:sp>
    </p:spTree>
    <p:extLst>
      <p:ext uri="{BB962C8B-B14F-4D97-AF65-F5344CB8AC3E}">
        <p14:creationId xmlns:p14="http://schemas.microsoft.com/office/powerpoint/2010/main" val="1652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2567640" y="2276640"/>
            <a:ext cx="8100000" cy="2015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6000" b="1" spc="-1">
                <a:solidFill>
                  <a:srgbClr val="FF3300"/>
                </a:solidFill>
                <a:latin typeface="Comic Sans MS"/>
              </a:rPr>
              <a:t>MERCI DE VOTRE ATTENTION</a:t>
            </a:r>
            <a:endParaRPr lang="fr-FR" sz="6000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249410"/>
      </p:ext>
    </p:extLst>
  </p:cSld>
  <p:clrMapOvr>
    <a:masterClrMapping/>
  </p:clrMapOvr>
  <p:transition spd="med" advTm="6000">
    <p:random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9107" y="125414"/>
            <a:ext cx="9362482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La seconde générale et technologique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71814" y="1125539"/>
            <a:ext cx="6048375" cy="6429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fr-FR" b="1" dirty="0"/>
              <a:t>Au lycée général et technologique, </a:t>
            </a:r>
            <a:r>
              <a:rPr lang="fr-FR" b="1" dirty="0" smtClean="0"/>
              <a:t>la </a:t>
            </a:r>
            <a:r>
              <a:rPr lang="fr-FR" b="1" dirty="0"/>
              <a:t>classe de seconde est commune à tous les élèves.</a:t>
            </a:r>
          </a:p>
          <a:p>
            <a:pPr algn="ctr">
              <a:defRPr/>
            </a:pP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451039" y="1870042"/>
            <a:ext cx="3533863" cy="33147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E7444"/>
              </a:buClr>
              <a:buSzPct val="100000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Ils bénéficient d’un accompagnement </a:t>
            </a:r>
          </a:p>
          <a:p>
            <a:pPr marL="463550" lvl="1" indent="-28575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test de positionnement en début d’année pour connaître leurs acquis et leurs besoins en français et en mathématiques</a:t>
            </a:r>
          </a:p>
          <a:p>
            <a:pPr marL="463550" lvl="1" indent="-28575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accompagnement personnalisé en fonction des besoins de l’élève</a:t>
            </a:r>
          </a:p>
          <a:p>
            <a:pPr marL="463550" lvl="1" indent="-28575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Du temps consacré à l’orientation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3318" name="ZoneTexte 7"/>
          <p:cNvSpPr txBox="1">
            <a:spLocks noChangeArrowheads="1"/>
          </p:cNvSpPr>
          <p:nvPr/>
        </p:nvSpPr>
        <p:spPr bwMode="auto">
          <a:xfrm>
            <a:off x="569990" y="5824519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Au cours de l’année de seconde, chaque élève réfléchit à la suite de son parcours vers la voie technologique ou la voie générale.</a:t>
            </a:r>
          </a:p>
        </p:txBody>
      </p:sp>
      <p:sp>
        <p:nvSpPr>
          <p:cNvPr id="13319" name="ZoneTexte 8"/>
          <p:cNvSpPr txBox="1">
            <a:spLocks noChangeArrowheads="1"/>
          </p:cNvSpPr>
          <p:nvPr/>
        </p:nvSpPr>
        <p:spPr bwMode="auto">
          <a:xfrm>
            <a:off x="193520" y="1854201"/>
            <a:ext cx="4105275" cy="3323987"/>
          </a:xfrm>
          <a:prstGeom prst="rect">
            <a:avLst/>
          </a:prstGeom>
          <a:solidFill>
            <a:srgbClr val="95B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635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Ils suivent des cours communs 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Français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Histoire – géographie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Langue vivante A et langue vivante </a:t>
            </a:r>
            <a:r>
              <a:rPr lang="fr-FR" altLang="fr-FR" sz="1600" dirty="0" smtClean="0">
                <a:solidFill>
                  <a:srgbClr val="000000"/>
                </a:solidFill>
              </a:rPr>
              <a:t>B</a:t>
            </a:r>
            <a:endParaRPr lang="fr-FR" altLang="fr-FR" sz="160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Mathématiques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Physique – chimie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Sciences de la vie et de la Terre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Education physique et sportive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Enseignement moral et </a:t>
            </a:r>
            <a:r>
              <a:rPr lang="fr-FR" altLang="fr-FR" sz="1600" dirty="0" smtClean="0">
                <a:solidFill>
                  <a:srgbClr val="000000"/>
                </a:solidFill>
              </a:rPr>
              <a:t>civique</a:t>
            </a:r>
          </a:p>
          <a:p>
            <a:pPr lvl="1" eaLnBrk="1" hangingPunct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solidFill>
                  <a:srgbClr val="000000"/>
                </a:solidFill>
              </a:rPr>
              <a:t>Sciences </a:t>
            </a:r>
            <a:r>
              <a:rPr lang="fr-FR" altLang="fr-FR" sz="1600" dirty="0">
                <a:solidFill>
                  <a:srgbClr val="000000"/>
                </a:solidFill>
              </a:rPr>
              <a:t>numériques et </a:t>
            </a:r>
            <a:r>
              <a:rPr lang="fr-FR" altLang="fr-FR" sz="1600" dirty="0" smtClean="0">
                <a:solidFill>
                  <a:srgbClr val="000000"/>
                </a:solidFill>
              </a:rPr>
              <a:t>technologie</a:t>
            </a:r>
          </a:p>
          <a:p>
            <a:pPr lvl="1">
              <a:buClr>
                <a:srgbClr val="EE7444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rgbClr val="000000"/>
                </a:solidFill>
              </a:rPr>
              <a:t>Sciences économiques et </a:t>
            </a:r>
            <a:r>
              <a:rPr lang="fr-FR" altLang="fr-FR" sz="1600" dirty="0" smtClean="0">
                <a:solidFill>
                  <a:srgbClr val="000000"/>
                </a:solidFill>
              </a:rPr>
              <a:t>sociales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37146" y="1854201"/>
            <a:ext cx="3543991" cy="3970318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Ils peuvent ajouter une ou deux options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 smtClean="0"/>
              <a:t>Latin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 smtClean="0"/>
              <a:t>Arts (plastiques)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Sciences de gestion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Sciences de l’ingénieur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Langues vivantes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 smtClean="0"/>
              <a:t>Santé 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…..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Section européenne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Section sportive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Atelier théâtre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749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/>
          <p:cNvSpPr/>
          <p:nvPr/>
        </p:nvSpPr>
        <p:spPr>
          <a:xfrm>
            <a:off x="2563661" y="1391478"/>
            <a:ext cx="7865801" cy="4691270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Le bac général</a:t>
            </a:r>
          </a:p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04121" y="6520046"/>
            <a:ext cx="275573" cy="337954"/>
          </a:xfrm>
          <a:prstGeom prst="rect">
            <a:avLst/>
          </a:prstGeom>
        </p:spPr>
        <p:txBody>
          <a:bodyPr/>
          <a:lstStyle/>
          <a:p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342" y="354013"/>
            <a:ext cx="9426710" cy="6762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La voie </a:t>
            </a:r>
            <a:r>
              <a:rPr lang="fr-FR" dirty="0" smtClean="0"/>
              <a:t>GENERALE </a:t>
            </a:r>
            <a:r>
              <a:rPr lang="fr-FR" dirty="0" smtClean="0">
                <a:solidFill>
                  <a:srgbClr val="95BCE5"/>
                </a:solidFill>
              </a:rPr>
              <a:t>en </a:t>
            </a:r>
            <a:r>
              <a:rPr lang="fr-FR" dirty="0">
                <a:solidFill>
                  <a:srgbClr val="95BCE5"/>
                </a:solidFill>
              </a:rPr>
              <a:t>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14501" y="1501775"/>
            <a:ext cx="3960813" cy="2419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Tous les élèves suivent des enseignements communs :</a:t>
            </a:r>
          </a:p>
          <a:p>
            <a:pPr lvl="1">
              <a:defRPr/>
            </a:pPr>
            <a:r>
              <a:rPr lang="fr-FR" dirty="0"/>
              <a:t>Français / Philosophie</a:t>
            </a:r>
          </a:p>
          <a:p>
            <a:pPr lvl="1">
              <a:defRPr/>
            </a:pPr>
            <a:r>
              <a:rPr lang="fr-FR" dirty="0"/>
              <a:t>Histoire – géographie</a:t>
            </a:r>
          </a:p>
          <a:p>
            <a:pPr lvl="1">
              <a:defRPr/>
            </a:pPr>
            <a:r>
              <a:rPr lang="fr-FR" dirty="0"/>
              <a:t>Enseignement moral et civique</a:t>
            </a:r>
          </a:p>
          <a:p>
            <a:pPr lvl="1">
              <a:defRPr/>
            </a:pPr>
            <a:r>
              <a:rPr lang="fr-FR" dirty="0"/>
              <a:t>Langue vivante A et langue vivante B</a:t>
            </a:r>
          </a:p>
          <a:p>
            <a:pPr lvl="1">
              <a:defRPr/>
            </a:pPr>
            <a:r>
              <a:rPr lang="fr-FR" dirty="0"/>
              <a:t>Education physique et sportive</a:t>
            </a:r>
          </a:p>
          <a:p>
            <a:pPr lvl="1">
              <a:defRPr/>
            </a:pPr>
            <a:r>
              <a:rPr lang="fr-FR" dirty="0"/>
              <a:t>Enseignement scientifique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97026" y="3933825"/>
            <a:ext cx="41259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Les enseignements de spécialité permettent d’approfondir ce qui motive et qui prépare à l’enseignement supérieur</a:t>
            </a:r>
            <a:r>
              <a:rPr lang="fr-FR" altLang="fr-FR" dirty="0">
                <a:latin typeface="Calibri" panose="020F0502020204030204" pitchFamily="34" charset="0"/>
              </a:rPr>
              <a:t>. 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dirty="0">
                <a:solidFill>
                  <a:srgbClr val="000000"/>
                </a:solidFill>
              </a:rPr>
              <a:t>Les sites et documents de l’ONISEP donnent la carte des enseignements de spécialité proposés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7863" y="1484314"/>
            <a:ext cx="4824412" cy="5226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suivent des enseignements de spécialité </a:t>
            </a:r>
          </a:p>
          <a:p>
            <a:pPr marL="177800" lvl="1" indent="-177800">
              <a:defRPr/>
            </a:pPr>
            <a:r>
              <a:rPr lang="fr-FR" dirty="0"/>
              <a:t>Arts</a:t>
            </a:r>
          </a:p>
          <a:p>
            <a:pPr marL="177800" lvl="1" indent="-177800">
              <a:defRPr/>
            </a:pPr>
            <a:r>
              <a:rPr lang="fr-FR" dirty="0"/>
              <a:t>Humanités, littérature et philosophie</a:t>
            </a:r>
          </a:p>
          <a:p>
            <a:pPr marL="177800" lvl="1" indent="-177800">
              <a:defRPr/>
            </a:pPr>
            <a:r>
              <a:rPr lang="fr-FR" dirty="0"/>
              <a:t>Littérature et langues et cultures de l’Antiquité</a:t>
            </a:r>
          </a:p>
          <a:p>
            <a:pPr marL="177800" lvl="1" indent="-177800">
              <a:defRPr/>
            </a:pPr>
            <a:r>
              <a:rPr lang="fr-FR" dirty="0"/>
              <a:t>Langues, littératures et cultures étrangères et régionales</a:t>
            </a:r>
          </a:p>
          <a:p>
            <a:pPr marL="177800" lvl="1" indent="-177800">
              <a:defRPr/>
            </a:pPr>
            <a:r>
              <a:rPr lang="fr-FR" dirty="0"/>
              <a:t>Histoire-géographie, géopolitique et sciences </a:t>
            </a:r>
            <a:r>
              <a:rPr lang="fr-FR" dirty="0" smtClean="0"/>
              <a:t>politiques</a:t>
            </a:r>
          </a:p>
          <a:p>
            <a:pPr marL="177800" lvl="1" indent="-177800">
              <a:defRPr/>
            </a:pPr>
            <a:r>
              <a:rPr lang="fr-FR" dirty="0" smtClean="0"/>
              <a:t>Education physique, pratiques et </a:t>
            </a:r>
            <a:r>
              <a:rPr lang="fr-FR" smtClean="0"/>
              <a:t>cultures sportives</a:t>
            </a:r>
            <a:endParaRPr lang="fr-FR" dirty="0"/>
          </a:p>
          <a:p>
            <a:pPr marL="177800" lvl="1" indent="-177800">
              <a:defRPr/>
            </a:pPr>
            <a:r>
              <a:rPr lang="fr-FR" dirty="0"/>
              <a:t>Sciences économiques et sociales</a:t>
            </a:r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  <a:p>
            <a:pPr marL="177800" lvl="1" indent="-177800">
              <a:defRPr/>
            </a:pPr>
            <a:r>
              <a:rPr lang="fr-FR" dirty="0"/>
              <a:t>Physique-chimie</a:t>
            </a:r>
          </a:p>
          <a:p>
            <a:pPr marL="177800" lvl="1" indent="-177800">
              <a:defRPr/>
            </a:pPr>
            <a:r>
              <a:rPr lang="fr-FR" dirty="0"/>
              <a:t>Sciences de la vie et de la Terre</a:t>
            </a:r>
          </a:p>
          <a:p>
            <a:pPr marL="177800" lvl="1" indent="-177800"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>
              <a:defRPr/>
            </a:pPr>
            <a:r>
              <a:rPr lang="fr-FR" dirty="0"/>
              <a:t>Sciences de l’ingénieur</a:t>
            </a:r>
          </a:p>
          <a:p>
            <a:pPr marL="177800" lvl="1" indent="-177800">
              <a:defRPr/>
            </a:pPr>
            <a:r>
              <a:rPr lang="fr-FR" dirty="0"/>
              <a:t>Biologie-écologie (lycées agricoles)</a:t>
            </a:r>
          </a:p>
        </p:txBody>
      </p:sp>
    </p:spTree>
    <p:extLst>
      <p:ext uri="{BB962C8B-B14F-4D97-AF65-F5344CB8AC3E}">
        <p14:creationId xmlns:p14="http://schemas.microsoft.com/office/powerpoint/2010/main" val="20446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/>
          <p:cNvSpPr/>
          <p:nvPr/>
        </p:nvSpPr>
        <p:spPr>
          <a:xfrm>
            <a:off x="2563661" y="1630018"/>
            <a:ext cx="7865801" cy="4373217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Les bacs technologiques</a:t>
            </a:r>
          </a:p>
          <a:p>
            <a:pPr algn="ctr"/>
            <a:r>
              <a:rPr lang="fr-FR" dirty="0"/>
              <a:t>(la première et la terminale)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749119" y="6520046"/>
            <a:ext cx="530575" cy="337954"/>
          </a:xfrm>
          <a:prstGeom prst="rect">
            <a:avLst/>
          </a:prstGeom>
        </p:spPr>
        <p:txBody>
          <a:bodyPr/>
          <a:lstStyle/>
          <a:p>
            <a:fld id="{AC08A82B-8F97-FE4A-B5D9-C83A6F6A901E}" type="slidenum">
              <a:rPr lang="fr-FR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re 19"/>
          <p:cNvSpPr txBox="1">
            <a:spLocks/>
          </p:cNvSpPr>
          <p:nvPr/>
        </p:nvSpPr>
        <p:spPr>
          <a:xfrm>
            <a:off x="2911678" y="6549930"/>
            <a:ext cx="6989841" cy="2781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200" i="1" cap="all" dirty="0">
                <a:solidFill>
                  <a:schemeClr val="bg1"/>
                </a:solidFill>
                <a:latin typeface="Arial"/>
                <a:cs typeface="Arial"/>
              </a:rPr>
              <a:t>mars 2018</a:t>
            </a:r>
          </a:p>
        </p:txBody>
      </p:sp>
    </p:spTree>
    <p:extLst>
      <p:ext uri="{BB962C8B-B14F-4D97-AF65-F5344CB8AC3E}">
        <p14:creationId xmlns:p14="http://schemas.microsoft.com/office/powerpoint/2010/main" val="9960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24000" y="1"/>
            <a:ext cx="9144000" cy="690563"/>
          </a:xfrm>
          <a:prstGeom prst="rect">
            <a:avLst/>
          </a:prstGeom>
          <a:solidFill>
            <a:srgbClr val="DCE6F2"/>
          </a:solidFill>
          <a:ln>
            <a:noFill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1507" name="Oval 2"/>
          <p:cNvSpPr>
            <a:spLocks noChangeArrowheads="1"/>
          </p:cNvSpPr>
          <p:nvPr/>
        </p:nvSpPr>
        <p:spPr bwMode="auto">
          <a:xfrm>
            <a:off x="1728788" y="1890713"/>
            <a:ext cx="4425950" cy="3194050"/>
          </a:xfrm>
          <a:prstGeom prst="ellipse">
            <a:avLst/>
          </a:prstGeom>
          <a:solidFill>
            <a:schemeClr val="bg1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fr-FR" altLang="fr-FR" sz="2000" dirty="0">
              <a:solidFill>
                <a:srgbClr val="C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Des enseignements communs à toutes les séries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+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Des enseignements de spécialité </a:t>
            </a: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(3 en 1</a:t>
            </a:r>
            <a:r>
              <a:rPr lang="fr-FR" altLang="fr-FR" baseline="30000" dirty="0">
                <a:solidFill>
                  <a:schemeClr val="accent6">
                    <a:lumMod val="50000"/>
                  </a:schemeClr>
                </a:solidFill>
              </a:rPr>
              <a:t>ère</a:t>
            </a: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 et 2 en </a:t>
            </a:r>
            <a:r>
              <a:rPr lang="fr-FR" altLang="fr-FR" dirty="0" err="1">
                <a:solidFill>
                  <a:schemeClr val="accent6">
                    <a:lumMod val="50000"/>
                  </a:schemeClr>
                </a:solidFill>
              </a:rPr>
              <a:t>tle</a:t>
            </a: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+ 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</a:rPr>
              <a:t>Des enseignements optionnels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37275" y="1990726"/>
            <a:ext cx="1943100" cy="574675"/>
          </a:xfrm>
          <a:prstGeom prst="rect">
            <a:avLst/>
          </a:prstGeom>
          <a:solidFill>
            <a:schemeClr val="bg1"/>
          </a:solidFill>
          <a:ln w="25560" cap="sq">
            <a:solidFill>
              <a:srgbClr val="385D8A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SzPct val="100000"/>
            </a:pPr>
            <a:r>
              <a:rPr lang="fr-FR" altLang="fr-FR" sz="2000" b="1">
                <a:solidFill>
                  <a:schemeClr val="tx1"/>
                </a:solidFill>
              </a:rPr>
              <a:t>Bac STAV</a:t>
            </a:r>
          </a:p>
          <a:p>
            <a:pPr algn="ctr">
              <a:buSzPct val="100000"/>
            </a:pPr>
            <a:endParaRPr lang="fr-FR" altLang="fr-FR" sz="2000" b="1">
              <a:solidFill>
                <a:srgbClr val="FFFFFF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015289" y="2066926"/>
            <a:ext cx="2725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>
                <a:solidFill>
                  <a:srgbClr val="003399"/>
                </a:solidFill>
                <a:latin typeface="Comic Sans MS" panose="030F0702030302020204" pitchFamily="66" charset="0"/>
              </a:rPr>
              <a:t>Agronomie et du vivant</a:t>
            </a:r>
          </a:p>
          <a:p>
            <a:pPr algn="ctr">
              <a:buSzPct val="100000"/>
            </a:pPr>
            <a:endParaRPr lang="fr-FR" altLang="fr-FR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792664" y="1157289"/>
            <a:ext cx="1944687" cy="574675"/>
          </a:xfrm>
          <a:prstGeom prst="rect">
            <a:avLst/>
          </a:prstGeom>
          <a:solidFill>
            <a:schemeClr val="bg1"/>
          </a:solidFill>
          <a:ln w="25560" cap="sq">
            <a:solidFill>
              <a:srgbClr val="385D8A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SzPct val="100000"/>
            </a:pPr>
            <a:r>
              <a:rPr lang="fr-FR" altLang="fr-FR">
                <a:solidFill>
                  <a:srgbClr val="FFFFFF"/>
                </a:solidFill>
              </a:rPr>
              <a:t>       </a:t>
            </a:r>
            <a:r>
              <a:rPr lang="fr-FR" altLang="fr-FR" sz="2000" b="1">
                <a:solidFill>
                  <a:srgbClr val="000000"/>
                </a:solidFill>
              </a:rPr>
              <a:t>Bac STMG</a:t>
            </a:r>
          </a:p>
          <a:p>
            <a:pPr algn="ctr">
              <a:buSzPct val="100000"/>
            </a:pPr>
            <a:endParaRPr lang="fr-FR" altLang="fr-FR" sz="2000" b="1">
              <a:solidFill>
                <a:srgbClr val="000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737352" y="1241425"/>
            <a:ext cx="393064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Management et de la </a:t>
            </a:r>
            <a:r>
              <a:rPr lang="fr-FR" altLang="fr-FR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Gestion</a:t>
            </a:r>
            <a:r>
              <a:rPr lang="fr-FR" alt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</a:p>
          <a:p>
            <a:pPr algn="ctr">
              <a:buSzPct val="100000"/>
            </a:pPr>
            <a:r>
              <a:rPr lang="fr-FR" altLang="fr-FR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 </a:t>
            </a:r>
            <a:endParaRPr lang="fr-FR" altLang="fr-FR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932488" y="4811713"/>
            <a:ext cx="1943100" cy="576262"/>
          </a:xfrm>
          <a:prstGeom prst="rect">
            <a:avLst/>
          </a:prstGeom>
          <a:solidFill>
            <a:schemeClr val="bg1"/>
          </a:solidFill>
          <a:ln w="25560" cap="sq">
            <a:solidFill>
              <a:srgbClr val="385D8A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>
                <a:solidFill>
                  <a:srgbClr val="FFFFFF"/>
                </a:solidFill>
              </a:rPr>
              <a:t>           </a:t>
            </a:r>
            <a:r>
              <a:rPr lang="fr-FR" altLang="fr-FR" sz="2000" b="1">
                <a:solidFill>
                  <a:srgbClr val="000000"/>
                </a:solidFill>
              </a:rPr>
              <a:t>Bac STI2D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859713" y="4668839"/>
            <a:ext cx="21399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Industrie, développement durable </a:t>
            </a:r>
            <a:endParaRPr lang="fr-FR" alt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685088" y="5673725"/>
            <a:ext cx="2227262" cy="630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 cap="sq">
            <a:solidFill>
              <a:srgbClr val="385D8A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fr-FR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</a:rPr>
              <a:t>   Bac STD2A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1200" b="1" dirty="0">
                <a:solidFill>
                  <a:schemeClr val="tx1"/>
                </a:solidFill>
              </a:rPr>
              <a:t>Suivi de l’option CCD en 2de</a:t>
            </a:r>
            <a:endParaRPr lang="fr-FR" altLang="fr-FR" sz="1100" b="1" dirty="0">
              <a:solidFill>
                <a:schemeClr val="tx1"/>
              </a:solidFill>
            </a:endParaRPr>
          </a:p>
          <a:p>
            <a:pPr algn="ctr">
              <a:buClrTx/>
              <a:buFontTx/>
              <a:buNone/>
              <a:defRPr/>
            </a:pPr>
            <a:endParaRPr lang="fr-FR" altLang="fr-FR" sz="2000" b="1" dirty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566026" y="6342064"/>
            <a:ext cx="2727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>
                <a:solidFill>
                  <a:srgbClr val="003399"/>
                </a:solidFill>
                <a:latin typeface="Comic Sans MS" panose="030F0702030302020204" pitchFamily="66" charset="0"/>
              </a:rPr>
              <a:t>Design Arts appliqués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454775" y="2868614"/>
            <a:ext cx="1943100" cy="574675"/>
          </a:xfrm>
          <a:prstGeom prst="rect">
            <a:avLst/>
          </a:prstGeom>
          <a:solidFill>
            <a:schemeClr val="bg1"/>
          </a:solidFill>
          <a:ln w="25560" cap="sq">
            <a:solidFill>
              <a:srgbClr val="385D8A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SzPct val="100000"/>
            </a:pPr>
            <a:r>
              <a:rPr lang="fr-FR" altLang="fr-FR" sz="2000" b="1">
                <a:solidFill>
                  <a:srgbClr val="000000"/>
                </a:solidFill>
              </a:rPr>
              <a:t>Bac STL</a:t>
            </a:r>
          </a:p>
          <a:p>
            <a:pPr algn="ctr">
              <a:buSzPct val="100000"/>
            </a:pPr>
            <a:endParaRPr lang="fr-FR" altLang="fr-FR" sz="2000" b="1">
              <a:solidFill>
                <a:srgbClr val="000000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8428039" y="2894014"/>
            <a:ext cx="197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Laboratoire</a:t>
            </a:r>
            <a:endParaRPr lang="fr-FR" alt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454775" y="3846514"/>
            <a:ext cx="1944688" cy="574675"/>
          </a:xfrm>
          <a:prstGeom prst="rect">
            <a:avLst/>
          </a:prstGeom>
          <a:solidFill>
            <a:schemeClr val="bg1"/>
          </a:solidFill>
          <a:ln w="25560" cap="sq">
            <a:solidFill>
              <a:srgbClr val="385D8A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SzPct val="100000"/>
            </a:pPr>
            <a:r>
              <a:rPr lang="fr-FR" altLang="fr-FR" sz="2000" b="1">
                <a:solidFill>
                  <a:schemeClr val="tx1"/>
                </a:solidFill>
              </a:rPr>
              <a:t>Bac ST2S</a:t>
            </a:r>
          </a:p>
          <a:p>
            <a:pPr algn="ctr">
              <a:buSzPct val="100000"/>
            </a:pPr>
            <a:endParaRPr lang="fr-FR" altLang="fr-FR" sz="2000" b="1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8474075" y="3930651"/>
            <a:ext cx="203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Santé et social </a:t>
            </a:r>
            <a:r>
              <a:rPr lang="fr-FR" alt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</a:p>
          <a:p>
            <a:pPr algn="ctr">
              <a:buSzPct val="100000"/>
            </a:pPr>
            <a:endParaRPr lang="fr-FR" altLang="fr-FR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728789" y="5681663"/>
            <a:ext cx="2581275" cy="59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 cap="sq">
            <a:solidFill>
              <a:srgbClr val="385D8A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         Bac STHR 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Arial" panose="020B0604020202020204" pitchFamily="34" charset="0"/>
              </a:rPr>
              <a:t>Après une 2de spécifique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841875" y="5651500"/>
            <a:ext cx="2546350" cy="622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560" cap="sq">
            <a:solidFill>
              <a:srgbClr val="385D8A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Bac S2TMD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1100" b="1" dirty="0">
                <a:solidFill>
                  <a:srgbClr val="000000"/>
                </a:solidFill>
              </a:rPr>
              <a:t> Avec une inscription au conservatoire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638300" y="6303964"/>
            <a:ext cx="2725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>
                <a:solidFill>
                  <a:srgbClr val="003399"/>
                </a:solidFill>
                <a:latin typeface="Comic Sans MS" panose="030F0702030302020204" pitchFamily="66" charset="0"/>
              </a:rPr>
              <a:t>Hôtellerie, restauration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4568826" y="6315076"/>
            <a:ext cx="2727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fr-FR" altLang="fr-FR">
                <a:solidFill>
                  <a:srgbClr val="003399"/>
                </a:solidFill>
                <a:latin typeface="Comic Sans MS" panose="030F0702030302020204" pitchFamily="66" charset="0"/>
              </a:rPr>
              <a:t>Danse, musique</a:t>
            </a:r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9" y="2095501"/>
            <a:ext cx="41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4824413"/>
            <a:ext cx="61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933700"/>
            <a:ext cx="342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6" y="5759450"/>
            <a:ext cx="4159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4" y="1279525"/>
            <a:ext cx="384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5699125"/>
            <a:ext cx="2794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940176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4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654676"/>
            <a:ext cx="4429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32" name="Rectangle 27"/>
          <p:cNvSpPr>
            <a:spLocks noChangeArrowheads="1"/>
          </p:cNvSpPr>
          <p:nvPr/>
        </p:nvSpPr>
        <p:spPr bwMode="auto">
          <a:xfrm>
            <a:off x="1584326" y="-15875"/>
            <a:ext cx="288607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altLang="fr-FR" sz="2800" i="0" dirty="0">
                <a:solidFill>
                  <a:schemeClr val="accent6">
                    <a:lumMod val="50000"/>
                  </a:schemeClr>
                </a:solidFill>
              </a:rPr>
              <a:t>Les différents bacs technologiques : </a:t>
            </a:r>
            <a:endParaRPr lang="fr-FR" altLang="fr-FR" sz="4000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09" name="Rectangle 28"/>
          <p:cNvSpPr>
            <a:spLocks noChangeArrowheads="1"/>
          </p:cNvSpPr>
          <p:nvPr/>
        </p:nvSpPr>
        <p:spPr bwMode="auto">
          <a:xfrm>
            <a:off x="4489450" y="150814"/>
            <a:ext cx="5657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endParaRPr lang="fr-FR" altLang="fr-FR" sz="2800">
              <a:solidFill>
                <a:srgbClr val="C00000"/>
              </a:solidFill>
            </a:endParaRPr>
          </a:p>
        </p:txBody>
      </p:sp>
      <p:sp>
        <p:nvSpPr>
          <p:cNvPr id="21534" name="Rectangle 60"/>
          <p:cNvSpPr>
            <a:spLocks noChangeArrowheads="1"/>
          </p:cNvSpPr>
          <p:nvPr/>
        </p:nvSpPr>
        <p:spPr bwMode="auto">
          <a:xfrm>
            <a:off x="8512175" y="111126"/>
            <a:ext cx="1993900" cy="519113"/>
          </a:xfrm>
          <a:prstGeom prst="rect">
            <a:avLst/>
          </a:prstGeom>
          <a:solidFill>
            <a:srgbClr val="FFFFFF"/>
          </a:solidFill>
          <a:ln w="25560" cap="sq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fr-FR" altLang="fr-FR" sz="1100" b="1" dirty="0">
                <a:solidFill>
                  <a:srgbClr val="C00000"/>
                </a:solidFill>
              </a:rPr>
              <a:t>* </a:t>
            </a:r>
            <a:r>
              <a:rPr lang="fr-FR" altLang="fr-FR" sz="1100" b="1" dirty="0">
                <a:solidFill>
                  <a:schemeClr val="accent6">
                    <a:lumMod val="50000"/>
                  </a:schemeClr>
                </a:solidFill>
              </a:rPr>
              <a:t>séries</a:t>
            </a:r>
          </a:p>
          <a:p>
            <a:pPr algn="ctr">
              <a:buClrTx/>
              <a:buFontTx/>
              <a:buNone/>
              <a:defRPr/>
            </a:pPr>
            <a:r>
              <a:rPr lang="fr-FR" altLang="fr-FR" sz="1100" b="1" dirty="0">
                <a:solidFill>
                  <a:schemeClr val="accent6">
                    <a:lumMod val="50000"/>
                  </a:schemeClr>
                </a:solidFill>
              </a:rPr>
              <a:t>proposées au lycée </a:t>
            </a:r>
            <a:r>
              <a:rPr lang="fr-FR" altLang="fr-FR" sz="1100" b="1" dirty="0" smtClean="0">
                <a:solidFill>
                  <a:schemeClr val="accent6">
                    <a:lumMod val="50000"/>
                  </a:schemeClr>
                </a:solidFill>
              </a:rPr>
              <a:t>d’AIZENAY</a:t>
            </a:r>
            <a:endParaRPr lang="fr-FR" altLang="fr-FR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07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4826" y="354013"/>
            <a:ext cx="8785225" cy="1130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La voie technologique</a:t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D76B7D-18BF-4CA6-AA10-668AD6F9E322}" type="slidenum">
              <a:rPr lang="fr-FR" altLang="fr-FR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>
              <a:solidFill>
                <a:srgbClr val="40404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14501" y="1501775"/>
            <a:ext cx="3960813" cy="2635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marL="177800" indent="-177800">
              <a:defRPr/>
            </a:pPr>
            <a:r>
              <a:rPr lang="fr-FR" dirty="0"/>
              <a:t>Tous les élèves suivent des enseignements communs :</a:t>
            </a:r>
          </a:p>
          <a:p>
            <a:pPr marL="177800" lvl="1" indent="-177800">
              <a:defRPr/>
            </a:pPr>
            <a:r>
              <a:rPr lang="fr-FR" dirty="0"/>
              <a:t>Français / Philosophie</a:t>
            </a:r>
          </a:p>
          <a:p>
            <a:pPr marL="177800" lvl="1" indent="-177800">
              <a:defRPr/>
            </a:pPr>
            <a:r>
              <a:rPr lang="fr-FR" dirty="0"/>
              <a:t>Histoire – géographie</a:t>
            </a:r>
          </a:p>
          <a:p>
            <a:pPr marL="177800" lvl="1" indent="-177800">
              <a:defRPr/>
            </a:pPr>
            <a:r>
              <a:rPr lang="fr-FR" dirty="0"/>
              <a:t>Enseignement moral et civique</a:t>
            </a:r>
          </a:p>
          <a:p>
            <a:pPr marL="177800" lvl="1" indent="-177800">
              <a:defRPr/>
            </a:pPr>
            <a:r>
              <a:rPr lang="fr-FR" dirty="0"/>
              <a:t>Langue vivante A et langue vivante B </a:t>
            </a:r>
            <a:r>
              <a:rPr lang="fr-FR" sz="1400" dirty="0"/>
              <a:t>(</a:t>
            </a:r>
            <a:r>
              <a:rPr lang="fr-FR" sz="1400" dirty="0">
                <a:solidFill>
                  <a:schemeClr val="tx1"/>
                </a:solidFill>
              </a:rPr>
              <a:t>+enseignement techno en langue vivante</a:t>
            </a:r>
            <a:r>
              <a:rPr lang="fr-FR" sz="1400" dirty="0"/>
              <a:t>) </a:t>
            </a:r>
          </a:p>
          <a:p>
            <a:pPr marL="177800" lvl="1" indent="-177800">
              <a:defRPr/>
            </a:pPr>
            <a:r>
              <a:rPr lang="fr-FR" dirty="0"/>
              <a:t>Education physique et sportive</a:t>
            </a:r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582738" y="4167189"/>
            <a:ext cx="412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Chaque série permet d’approfondir des enseignements de spécialité concrets et pratiques pour bien préparer aux études supérieures.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Les sites et documents de l’ONISEP donnent la carte des séries proposées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7863" y="1484314"/>
            <a:ext cx="4824412" cy="4625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suivent les enseignements de spécialité de la série choisie :</a:t>
            </a:r>
          </a:p>
          <a:p>
            <a:pPr marL="177800" lvl="1" indent="-177800">
              <a:defRPr/>
            </a:pPr>
            <a:r>
              <a:rPr lang="fr-FR" dirty="0"/>
              <a:t>ST2S : </a:t>
            </a:r>
            <a:r>
              <a:rPr lang="fr-FR" sz="1500" dirty="0"/>
              <a:t>Sciences et technologies de la santé et du social</a:t>
            </a:r>
          </a:p>
          <a:p>
            <a:pPr marL="177800" lvl="1" indent="-177800">
              <a:defRPr/>
            </a:pPr>
            <a:r>
              <a:rPr lang="fr-FR" dirty="0"/>
              <a:t>STL : </a:t>
            </a:r>
            <a:r>
              <a:rPr lang="fr-FR" sz="1500" dirty="0"/>
              <a:t>Sciences et technologies de laboratoire</a:t>
            </a:r>
          </a:p>
          <a:p>
            <a:pPr marL="177800" lvl="1" indent="-177800">
              <a:defRPr/>
            </a:pPr>
            <a:r>
              <a:rPr lang="fr-FR" dirty="0"/>
              <a:t>STD2A : </a:t>
            </a:r>
            <a:r>
              <a:rPr lang="fr-FR" sz="1500" dirty="0"/>
              <a:t>Sciences et technologies du design et des arts appliqués</a:t>
            </a:r>
          </a:p>
          <a:p>
            <a:pPr marL="177800" lvl="1" indent="-177800">
              <a:defRPr/>
            </a:pPr>
            <a:r>
              <a:rPr lang="fr-FR" dirty="0"/>
              <a:t>STI2D : </a:t>
            </a:r>
            <a:r>
              <a:rPr lang="fr-FR" sz="1500" dirty="0"/>
              <a:t>Sciences et technologies de l’industrie et du développement durable</a:t>
            </a:r>
          </a:p>
          <a:p>
            <a:pPr marL="177800" lvl="1" indent="-177800">
              <a:defRPr/>
            </a:pPr>
            <a:r>
              <a:rPr lang="fr-FR" dirty="0"/>
              <a:t>STMG : </a:t>
            </a:r>
            <a:r>
              <a:rPr lang="fr-FR" sz="1500" dirty="0"/>
              <a:t>Sciences et technologies du management et de la gestion</a:t>
            </a:r>
          </a:p>
          <a:p>
            <a:pPr marL="177800" lvl="1" indent="-177800">
              <a:defRPr/>
            </a:pPr>
            <a:r>
              <a:rPr lang="fr-FR" dirty="0"/>
              <a:t>STHR : </a:t>
            </a:r>
            <a:r>
              <a:rPr lang="fr-FR" sz="1500" dirty="0"/>
              <a:t>Sciences et technologies de l’hôtellerie et de la restauration</a:t>
            </a:r>
          </a:p>
          <a:p>
            <a:pPr marL="177800" lvl="1" indent="-177800">
              <a:defRPr/>
            </a:pPr>
            <a:r>
              <a:rPr lang="fr-FR" dirty="0"/>
              <a:t>S2TMD : Sciences et t</a:t>
            </a:r>
            <a:r>
              <a:rPr lang="fr-FR" sz="1500" dirty="0"/>
              <a:t>echniques du théâtre, de la musique et de la danse</a:t>
            </a:r>
          </a:p>
          <a:p>
            <a:pPr marL="177800" lvl="1" indent="-177800">
              <a:defRPr/>
            </a:pPr>
            <a:r>
              <a:rPr lang="fr-FR" dirty="0"/>
              <a:t>STAV : </a:t>
            </a:r>
            <a:r>
              <a:rPr lang="fr-FR" sz="1500" dirty="0"/>
              <a:t>Sciences et technologies de l’agronomie et du vivant (dans les lycées agricoles uniquement)</a:t>
            </a:r>
          </a:p>
        </p:txBody>
      </p:sp>
    </p:spTree>
    <p:extLst>
      <p:ext uri="{BB962C8B-B14F-4D97-AF65-F5344CB8AC3E}">
        <p14:creationId xmlns:p14="http://schemas.microsoft.com/office/powerpoint/2010/main" val="33522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545</TotalTime>
  <Words>1209</Words>
  <Application>Microsoft Office PowerPoint</Application>
  <PresentationFormat>Grand écran</PresentationFormat>
  <Paragraphs>335</Paragraphs>
  <Slides>30</Slides>
  <Notes>14</Notes>
  <HiddenSlides>1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30</vt:i4>
      </vt:variant>
    </vt:vector>
  </HeadingPairs>
  <TitlesOfParts>
    <vt:vector size="49" baseType="lpstr">
      <vt:lpstr>Microsoft YaHei</vt:lpstr>
      <vt:lpstr>Arial</vt:lpstr>
      <vt:lpstr>Arial Black</vt:lpstr>
      <vt:lpstr>Arial Italic</vt:lpstr>
      <vt:lpstr>Arial Narrow</vt:lpstr>
      <vt:lpstr>Calibri</vt:lpstr>
      <vt:lpstr>Comic Sans MS</vt:lpstr>
      <vt:lpstr>DejaVu Sans</vt:lpstr>
      <vt:lpstr>Gill Sans MT</vt:lpstr>
      <vt:lpstr>Roboto</vt:lpstr>
      <vt:lpstr>Sitka Subheading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La seconde générale et technologique</vt:lpstr>
      <vt:lpstr>Présentation PowerPoint</vt:lpstr>
      <vt:lpstr>La voie GENERALE en 1re et Terminale</vt:lpstr>
      <vt:lpstr>Présentation PowerPoint</vt:lpstr>
      <vt:lpstr>Présentation PowerPoint</vt:lpstr>
      <vt:lpstr>La voie technologique en 1re et Terminale</vt:lpstr>
      <vt:lpstr>Présentation PowerPoint</vt:lpstr>
      <vt:lpstr>Ouverture sur l’Europe et l’International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Ouverture sur l’Europe et l’International</vt:lpstr>
      <vt:lpstr>Présentation PowerPoint</vt:lpstr>
      <vt:lpstr>Calendrier d’orientation et d’affectation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Après la classe de 3ème</dc:title>
  <dc:subject/>
  <dc:creator>Hewlett-Packard Company</dc:creator>
  <dc:description/>
  <cp:lastModifiedBy>Hewlett-Packard Company</cp:lastModifiedBy>
  <cp:revision>49</cp:revision>
  <cp:lastPrinted>2020-09-14T09:35:27Z</cp:lastPrinted>
  <dcterms:created xsi:type="dcterms:W3CDTF">2019-12-26T15:35:32Z</dcterms:created>
  <dcterms:modified xsi:type="dcterms:W3CDTF">2022-01-31T16:18:33Z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2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Grand écran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