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2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1" r:id="rId6"/>
    <p:sldId id="257" r:id="rId7"/>
    <p:sldId id="284" r:id="rId8"/>
    <p:sldId id="285" r:id="rId9"/>
    <p:sldId id="290" r:id="rId10"/>
    <p:sldId id="291" r:id="rId11"/>
    <p:sldId id="292" r:id="rId12"/>
    <p:sldId id="293" r:id="rId13"/>
    <p:sldId id="294" r:id="rId14"/>
    <p:sldId id="295" r:id="rId15"/>
    <p:sldId id="272" r:id="rId16"/>
    <p:sldId id="287" r:id="rId17"/>
    <p:sldId id="288" r:id="rId18"/>
    <p:sldId id="296" r:id="rId19"/>
    <p:sldId id="269" r:id="rId20"/>
    <p:sldId id="275" r:id="rId21"/>
    <p:sldId id="276" r:id="rId22"/>
    <p:sldId id="277" r:id="rId23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14E7B-557C-4683-B138-FAFEE80F817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4963EE-E3F5-4B1D-B410-ED0C45081846}">
      <dgm:prSet phldrT="[Texte]"/>
      <dgm:spPr/>
      <dgm:t>
        <a:bodyPr/>
        <a:lstStyle/>
        <a:p>
          <a:endParaRPr lang="fr-FR" b="1" dirty="0">
            <a:solidFill>
              <a:srgbClr val="FFFF00"/>
            </a:solidFill>
          </a:endParaRPr>
        </a:p>
      </dgm:t>
    </dgm:pt>
    <dgm:pt modelId="{26489AF0-7AF4-4A46-9713-C6FF0DCD02A6}" type="parTrans" cxnId="{7D6C4342-282B-4231-A308-A91D90592C6A}">
      <dgm:prSet/>
      <dgm:spPr/>
      <dgm:t>
        <a:bodyPr/>
        <a:lstStyle/>
        <a:p>
          <a:endParaRPr lang="fr-FR"/>
        </a:p>
      </dgm:t>
    </dgm:pt>
    <dgm:pt modelId="{AE1F8AC3-3B50-441D-9980-E850EFA9CF61}" type="sibTrans" cxnId="{7D6C4342-282B-4231-A308-A91D90592C6A}">
      <dgm:prSet/>
      <dgm:spPr/>
      <dgm:t>
        <a:bodyPr/>
        <a:lstStyle/>
        <a:p>
          <a:endParaRPr lang="fr-FR"/>
        </a:p>
      </dgm:t>
    </dgm:pt>
    <dgm:pt modelId="{14673CC6-D8F8-429F-AE95-AFFD5C3DBFDA}">
      <dgm:prSet phldrT="[Texte]"/>
      <dgm:spPr/>
      <dgm:t>
        <a:bodyPr/>
        <a:lstStyle/>
        <a:p>
          <a:endParaRPr lang="fr-FR" b="1" dirty="0">
            <a:solidFill>
              <a:srgbClr val="FFFF00"/>
            </a:solidFill>
          </a:endParaRPr>
        </a:p>
      </dgm:t>
    </dgm:pt>
    <dgm:pt modelId="{54C6D302-4604-4B78-A6FC-4764201838B4}" type="parTrans" cxnId="{215923AF-5BE8-4238-AFF6-64CDA1953704}">
      <dgm:prSet/>
      <dgm:spPr/>
      <dgm:t>
        <a:bodyPr/>
        <a:lstStyle/>
        <a:p>
          <a:endParaRPr lang="fr-FR"/>
        </a:p>
      </dgm:t>
    </dgm:pt>
    <dgm:pt modelId="{FADD5662-95FA-43AD-B350-7EA6BC9406AE}" type="sibTrans" cxnId="{215923AF-5BE8-4238-AFF6-64CDA1953704}">
      <dgm:prSet/>
      <dgm:spPr/>
      <dgm:t>
        <a:bodyPr/>
        <a:lstStyle/>
        <a:p>
          <a:endParaRPr lang="fr-FR"/>
        </a:p>
      </dgm:t>
    </dgm:pt>
    <dgm:pt modelId="{30A44F7A-B1EF-4046-8AC0-64A078698AE7}">
      <dgm:prSet phldrT="[Texte]"/>
      <dgm:spPr/>
      <dgm:t>
        <a:bodyPr/>
        <a:lstStyle/>
        <a:p>
          <a:endParaRPr lang="fr-FR" b="1" dirty="0">
            <a:solidFill>
              <a:srgbClr val="FFFF00"/>
            </a:solidFill>
          </a:endParaRPr>
        </a:p>
      </dgm:t>
    </dgm:pt>
    <dgm:pt modelId="{E6332FDC-D27A-48B1-BB41-0D8415792D2E}" type="parTrans" cxnId="{E07EC670-469A-4C3F-B294-51B1E7192E29}">
      <dgm:prSet/>
      <dgm:spPr/>
      <dgm:t>
        <a:bodyPr/>
        <a:lstStyle/>
        <a:p>
          <a:endParaRPr lang="fr-FR"/>
        </a:p>
      </dgm:t>
    </dgm:pt>
    <dgm:pt modelId="{9CA1E34C-134A-4E71-A72E-825DF0119D04}" type="sibTrans" cxnId="{E07EC670-469A-4C3F-B294-51B1E7192E29}">
      <dgm:prSet/>
      <dgm:spPr/>
      <dgm:t>
        <a:bodyPr/>
        <a:lstStyle/>
        <a:p>
          <a:endParaRPr lang="fr-FR"/>
        </a:p>
      </dgm:t>
    </dgm:pt>
    <dgm:pt modelId="{B821FC06-7845-4C77-A676-1F1D028C3ED9}" type="pres">
      <dgm:prSet presAssocID="{63814E7B-557C-4683-B138-FAFEE80F81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39FB1E-B749-486C-AD94-B82003BAE899}" type="pres">
      <dgm:prSet presAssocID="{63814E7B-557C-4683-B138-FAFEE80F817F}" presName="wedge1" presStyleLbl="node1" presStyleIdx="0" presStyleCnt="3"/>
      <dgm:spPr/>
      <dgm:t>
        <a:bodyPr/>
        <a:lstStyle/>
        <a:p>
          <a:endParaRPr lang="fr-FR"/>
        </a:p>
      </dgm:t>
    </dgm:pt>
    <dgm:pt modelId="{F8DDB5FE-4060-4C89-A8BD-600F71766BA9}" type="pres">
      <dgm:prSet presAssocID="{63814E7B-557C-4683-B138-FAFEE80F817F}" presName="dummy1a" presStyleCnt="0"/>
      <dgm:spPr/>
    </dgm:pt>
    <dgm:pt modelId="{A97C5B92-4CD9-4D06-AE72-6D7DEC1A6E05}" type="pres">
      <dgm:prSet presAssocID="{63814E7B-557C-4683-B138-FAFEE80F817F}" presName="dummy1b" presStyleCnt="0"/>
      <dgm:spPr/>
    </dgm:pt>
    <dgm:pt modelId="{EE610964-B01F-40DB-924B-339A4E38B911}" type="pres">
      <dgm:prSet presAssocID="{63814E7B-557C-4683-B138-FAFEE80F81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563BEA-FBFC-411B-A0BA-D52D118E8012}" type="pres">
      <dgm:prSet presAssocID="{63814E7B-557C-4683-B138-FAFEE80F817F}" presName="wedge2" presStyleLbl="node1" presStyleIdx="1" presStyleCnt="3"/>
      <dgm:spPr/>
      <dgm:t>
        <a:bodyPr/>
        <a:lstStyle/>
        <a:p>
          <a:endParaRPr lang="fr-FR"/>
        </a:p>
      </dgm:t>
    </dgm:pt>
    <dgm:pt modelId="{E8496BE5-73FB-45C1-8664-CB6F4E0483ED}" type="pres">
      <dgm:prSet presAssocID="{63814E7B-557C-4683-B138-FAFEE80F817F}" presName="dummy2a" presStyleCnt="0"/>
      <dgm:spPr/>
    </dgm:pt>
    <dgm:pt modelId="{CB4DA8ED-6193-4B04-8E14-B322E730B08A}" type="pres">
      <dgm:prSet presAssocID="{63814E7B-557C-4683-B138-FAFEE80F817F}" presName="dummy2b" presStyleCnt="0"/>
      <dgm:spPr/>
    </dgm:pt>
    <dgm:pt modelId="{78F5D082-7288-4424-BC8B-298836E07620}" type="pres">
      <dgm:prSet presAssocID="{63814E7B-557C-4683-B138-FAFEE80F81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2D8C9A-FDBC-4FA0-9B79-19C3A35F0A75}" type="pres">
      <dgm:prSet presAssocID="{63814E7B-557C-4683-B138-FAFEE80F817F}" presName="wedge3" presStyleLbl="node1" presStyleIdx="2" presStyleCnt="3" custLinFactNeighborX="-1367" custLinFactNeighborY="699"/>
      <dgm:spPr/>
      <dgm:t>
        <a:bodyPr/>
        <a:lstStyle/>
        <a:p>
          <a:endParaRPr lang="fr-FR"/>
        </a:p>
      </dgm:t>
    </dgm:pt>
    <dgm:pt modelId="{CFC68F86-D0C2-4039-896B-78705BC9F018}" type="pres">
      <dgm:prSet presAssocID="{63814E7B-557C-4683-B138-FAFEE80F817F}" presName="dummy3a" presStyleCnt="0"/>
      <dgm:spPr/>
    </dgm:pt>
    <dgm:pt modelId="{3953883D-BCF3-4E51-97C6-6847201FD497}" type="pres">
      <dgm:prSet presAssocID="{63814E7B-557C-4683-B138-FAFEE80F817F}" presName="dummy3b" presStyleCnt="0"/>
      <dgm:spPr/>
    </dgm:pt>
    <dgm:pt modelId="{0F963177-7AD3-45B9-A651-A5B0A37DFCD5}" type="pres">
      <dgm:prSet presAssocID="{63814E7B-557C-4683-B138-FAFEE80F81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A805D-1851-412D-879E-38FD8BF6AED5}" type="pres">
      <dgm:prSet presAssocID="{AE1F8AC3-3B50-441D-9980-E850EFA9CF61}" presName="arrowWedge1" presStyleLbl="fgSibTrans2D1" presStyleIdx="0" presStyleCnt="3"/>
      <dgm:spPr/>
    </dgm:pt>
    <dgm:pt modelId="{BD2ED0B1-9B64-4397-9F98-018C2A17225C}" type="pres">
      <dgm:prSet presAssocID="{FADD5662-95FA-43AD-B350-7EA6BC9406AE}" presName="arrowWedge2" presStyleLbl="fgSibTrans2D1" presStyleIdx="1" presStyleCnt="3"/>
      <dgm:spPr/>
    </dgm:pt>
    <dgm:pt modelId="{319BBF28-06E8-441A-B814-7D5560E4CD17}" type="pres">
      <dgm:prSet presAssocID="{9CA1E34C-134A-4E71-A72E-825DF0119D04}" presName="arrowWedge3" presStyleLbl="fgSibTrans2D1" presStyleIdx="2" presStyleCnt="3"/>
      <dgm:spPr/>
    </dgm:pt>
  </dgm:ptLst>
  <dgm:cxnLst>
    <dgm:cxn modelId="{81AE6926-150F-441A-985E-8515391FE71A}" type="presOf" srcId="{63814E7B-557C-4683-B138-FAFEE80F817F}" destId="{B821FC06-7845-4C77-A676-1F1D028C3ED9}" srcOrd="0" destOrd="0" presId="urn:microsoft.com/office/officeart/2005/8/layout/cycle8"/>
    <dgm:cxn modelId="{7D6C4342-282B-4231-A308-A91D90592C6A}" srcId="{63814E7B-557C-4683-B138-FAFEE80F817F}" destId="{374963EE-E3F5-4B1D-B410-ED0C45081846}" srcOrd="0" destOrd="0" parTransId="{26489AF0-7AF4-4A46-9713-C6FF0DCD02A6}" sibTransId="{AE1F8AC3-3B50-441D-9980-E850EFA9CF61}"/>
    <dgm:cxn modelId="{7081AC31-99CA-4705-A1F7-713B50DAD020}" type="presOf" srcId="{14673CC6-D8F8-429F-AE95-AFFD5C3DBFDA}" destId="{06563BEA-FBFC-411B-A0BA-D52D118E8012}" srcOrd="0" destOrd="0" presId="urn:microsoft.com/office/officeart/2005/8/layout/cycle8"/>
    <dgm:cxn modelId="{F3EFA124-89FF-4F53-A5DC-AB3CD91E9B60}" type="presOf" srcId="{374963EE-E3F5-4B1D-B410-ED0C45081846}" destId="{1F39FB1E-B749-486C-AD94-B82003BAE899}" srcOrd="0" destOrd="0" presId="urn:microsoft.com/office/officeart/2005/8/layout/cycle8"/>
    <dgm:cxn modelId="{E07EC670-469A-4C3F-B294-51B1E7192E29}" srcId="{63814E7B-557C-4683-B138-FAFEE80F817F}" destId="{30A44F7A-B1EF-4046-8AC0-64A078698AE7}" srcOrd="2" destOrd="0" parTransId="{E6332FDC-D27A-48B1-BB41-0D8415792D2E}" sibTransId="{9CA1E34C-134A-4E71-A72E-825DF0119D04}"/>
    <dgm:cxn modelId="{78A4B3A7-88F4-4C51-B52D-84FE72029E4B}" type="presOf" srcId="{374963EE-E3F5-4B1D-B410-ED0C45081846}" destId="{EE610964-B01F-40DB-924B-339A4E38B911}" srcOrd="1" destOrd="0" presId="urn:microsoft.com/office/officeart/2005/8/layout/cycle8"/>
    <dgm:cxn modelId="{2A569765-1413-4122-B98D-511DDDF908CB}" type="presOf" srcId="{30A44F7A-B1EF-4046-8AC0-64A078698AE7}" destId="{0F963177-7AD3-45B9-A651-A5B0A37DFCD5}" srcOrd="1" destOrd="0" presId="urn:microsoft.com/office/officeart/2005/8/layout/cycle8"/>
    <dgm:cxn modelId="{215923AF-5BE8-4238-AFF6-64CDA1953704}" srcId="{63814E7B-557C-4683-B138-FAFEE80F817F}" destId="{14673CC6-D8F8-429F-AE95-AFFD5C3DBFDA}" srcOrd="1" destOrd="0" parTransId="{54C6D302-4604-4B78-A6FC-4764201838B4}" sibTransId="{FADD5662-95FA-43AD-B350-7EA6BC9406AE}"/>
    <dgm:cxn modelId="{DC68E1F1-A636-4C65-A8B9-811E8E7501F3}" type="presOf" srcId="{30A44F7A-B1EF-4046-8AC0-64A078698AE7}" destId="{DD2D8C9A-FDBC-4FA0-9B79-19C3A35F0A75}" srcOrd="0" destOrd="0" presId="urn:microsoft.com/office/officeart/2005/8/layout/cycle8"/>
    <dgm:cxn modelId="{28F05AE0-3B87-4D8E-9143-E69915B79A70}" type="presOf" srcId="{14673CC6-D8F8-429F-AE95-AFFD5C3DBFDA}" destId="{78F5D082-7288-4424-BC8B-298836E07620}" srcOrd="1" destOrd="0" presId="urn:microsoft.com/office/officeart/2005/8/layout/cycle8"/>
    <dgm:cxn modelId="{688140E7-FF9C-48D6-AAED-DCAEDA5281FE}" type="presParOf" srcId="{B821FC06-7845-4C77-A676-1F1D028C3ED9}" destId="{1F39FB1E-B749-486C-AD94-B82003BAE899}" srcOrd="0" destOrd="0" presId="urn:microsoft.com/office/officeart/2005/8/layout/cycle8"/>
    <dgm:cxn modelId="{BE033704-5642-47CF-B42B-7325783278A9}" type="presParOf" srcId="{B821FC06-7845-4C77-A676-1F1D028C3ED9}" destId="{F8DDB5FE-4060-4C89-A8BD-600F71766BA9}" srcOrd="1" destOrd="0" presId="urn:microsoft.com/office/officeart/2005/8/layout/cycle8"/>
    <dgm:cxn modelId="{9FCE5EC9-70B4-4BFE-9C6A-0E0967D6A163}" type="presParOf" srcId="{B821FC06-7845-4C77-A676-1F1D028C3ED9}" destId="{A97C5B92-4CD9-4D06-AE72-6D7DEC1A6E05}" srcOrd="2" destOrd="0" presId="urn:microsoft.com/office/officeart/2005/8/layout/cycle8"/>
    <dgm:cxn modelId="{0AE029FF-889B-4668-B08A-9366C5D817D2}" type="presParOf" srcId="{B821FC06-7845-4C77-A676-1F1D028C3ED9}" destId="{EE610964-B01F-40DB-924B-339A4E38B911}" srcOrd="3" destOrd="0" presId="urn:microsoft.com/office/officeart/2005/8/layout/cycle8"/>
    <dgm:cxn modelId="{6222BF21-B0F8-47FA-A07C-316A290F7452}" type="presParOf" srcId="{B821FC06-7845-4C77-A676-1F1D028C3ED9}" destId="{06563BEA-FBFC-411B-A0BA-D52D118E8012}" srcOrd="4" destOrd="0" presId="urn:microsoft.com/office/officeart/2005/8/layout/cycle8"/>
    <dgm:cxn modelId="{7977929E-DD94-4DD4-BF82-AE13CC58B64F}" type="presParOf" srcId="{B821FC06-7845-4C77-A676-1F1D028C3ED9}" destId="{E8496BE5-73FB-45C1-8664-CB6F4E0483ED}" srcOrd="5" destOrd="0" presId="urn:microsoft.com/office/officeart/2005/8/layout/cycle8"/>
    <dgm:cxn modelId="{42CC31F2-FC80-4F09-B117-F9D24EC0B51A}" type="presParOf" srcId="{B821FC06-7845-4C77-A676-1F1D028C3ED9}" destId="{CB4DA8ED-6193-4B04-8E14-B322E730B08A}" srcOrd="6" destOrd="0" presId="urn:microsoft.com/office/officeart/2005/8/layout/cycle8"/>
    <dgm:cxn modelId="{02CC7719-3B52-47C4-9BE1-533C4070F49E}" type="presParOf" srcId="{B821FC06-7845-4C77-A676-1F1D028C3ED9}" destId="{78F5D082-7288-4424-BC8B-298836E07620}" srcOrd="7" destOrd="0" presId="urn:microsoft.com/office/officeart/2005/8/layout/cycle8"/>
    <dgm:cxn modelId="{C30C644A-09CC-40EA-AB9A-35AEC886249C}" type="presParOf" srcId="{B821FC06-7845-4C77-A676-1F1D028C3ED9}" destId="{DD2D8C9A-FDBC-4FA0-9B79-19C3A35F0A75}" srcOrd="8" destOrd="0" presId="urn:microsoft.com/office/officeart/2005/8/layout/cycle8"/>
    <dgm:cxn modelId="{2D483688-7A1C-4A12-8E1F-8CA8B6627935}" type="presParOf" srcId="{B821FC06-7845-4C77-A676-1F1D028C3ED9}" destId="{CFC68F86-D0C2-4039-896B-78705BC9F018}" srcOrd="9" destOrd="0" presId="urn:microsoft.com/office/officeart/2005/8/layout/cycle8"/>
    <dgm:cxn modelId="{A8096E1D-360C-49EC-BF1C-8EB6157E3C5B}" type="presParOf" srcId="{B821FC06-7845-4C77-A676-1F1D028C3ED9}" destId="{3953883D-BCF3-4E51-97C6-6847201FD497}" srcOrd="10" destOrd="0" presId="urn:microsoft.com/office/officeart/2005/8/layout/cycle8"/>
    <dgm:cxn modelId="{CBCAC953-791B-41C7-8F9F-F19841C95E26}" type="presParOf" srcId="{B821FC06-7845-4C77-A676-1F1D028C3ED9}" destId="{0F963177-7AD3-45B9-A651-A5B0A37DFCD5}" srcOrd="11" destOrd="0" presId="urn:microsoft.com/office/officeart/2005/8/layout/cycle8"/>
    <dgm:cxn modelId="{B781BE43-47CD-4640-97DF-E06079AA3824}" type="presParOf" srcId="{B821FC06-7845-4C77-A676-1F1D028C3ED9}" destId="{CD9A805D-1851-412D-879E-38FD8BF6AED5}" srcOrd="12" destOrd="0" presId="urn:microsoft.com/office/officeart/2005/8/layout/cycle8"/>
    <dgm:cxn modelId="{C65D120D-743B-49D8-B54F-F546B7F562BA}" type="presParOf" srcId="{B821FC06-7845-4C77-A676-1F1D028C3ED9}" destId="{BD2ED0B1-9B64-4397-9F98-018C2A17225C}" srcOrd="13" destOrd="0" presId="urn:microsoft.com/office/officeart/2005/8/layout/cycle8"/>
    <dgm:cxn modelId="{95D084E4-B6F7-418A-B76A-6D1A7E06D532}" type="presParOf" srcId="{B821FC06-7845-4C77-A676-1F1D028C3ED9}" destId="{319BBF28-06E8-441A-B814-7D5560E4CD1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9FB1E-B749-486C-AD94-B82003BAE899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b="1" kern="1200" dirty="0">
            <a:solidFill>
              <a:srgbClr val="FFFF00"/>
            </a:solidFill>
          </a:endParaRPr>
        </a:p>
      </dsp:txBody>
      <dsp:txXfrm>
        <a:off x="3210560" y="987551"/>
        <a:ext cx="1219200" cy="1016000"/>
      </dsp:txXfrm>
    </dsp:sp>
    <dsp:sp modelId="{06563BEA-FBFC-411B-A0BA-D52D118E8012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b="1" kern="1200" dirty="0">
            <a:solidFill>
              <a:srgbClr val="FFFF00"/>
            </a:solidFill>
          </a:endParaRPr>
        </a:p>
      </dsp:txBody>
      <dsp:txXfrm>
        <a:off x="2153920" y="2600960"/>
        <a:ext cx="1828800" cy="894080"/>
      </dsp:txXfrm>
    </dsp:sp>
    <dsp:sp modelId="{DD2D8C9A-FDBC-4FA0-9B79-19C3A35F0A75}">
      <dsp:nvSpPr>
        <dsp:cNvPr id="0" name=""/>
        <dsp:cNvSpPr/>
      </dsp:nvSpPr>
      <dsp:spPr>
        <a:xfrm>
          <a:off x="1224146" y="288022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b="1" kern="1200" dirty="0">
            <a:solidFill>
              <a:srgbClr val="FFFF00"/>
            </a:solidFill>
          </a:endParaRPr>
        </a:p>
      </dsp:txBody>
      <dsp:txXfrm>
        <a:off x="1619573" y="1011414"/>
        <a:ext cx="1219200" cy="1016000"/>
      </dsp:txXfrm>
    </dsp:sp>
    <dsp:sp modelId="{CD9A805D-1851-412D-879E-38FD8BF6AED5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ED0B1-9B64-4397-9F98-018C2A17225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BBF28-06E8-441A-B814-7D5560E4CD17}">
      <dsp:nvSpPr>
        <dsp:cNvPr id="0" name=""/>
        <dsp:cNvSpPr/>
      </dsp:nvSpPr>
      <dsp:spPr>
        <a:xfrm>
          <a:off x="1012536" y="76694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A966316-AA54-4D7A-8FFE-B80C3850AFAD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8B04340-EE69-458D-B016-1C504DD7F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9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2575" y="603250"/>
            <a:ext cx="5299075" cy="2981325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700" b="0" strike="noStrike" spc="-1">
                <a:solidFill>
                  <a:srgbClr val="000000"/>
                </a:solidFill>
                <a:latin typeface="Tw Cen MT"/>
              </a:rPr>
              <a:t>Cliquez pour déplacer la diapo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1094278" y="3775386"/>
            <a:ext cx="8753679" cy="35765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hdr"/>
          </p:nvPr>
        </p:nvSpPr>
        <p:spPr>
          <a:xfrm>
            <a:off x="3" y="0"/>
            <a:ext cx="4748632" cy="39715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303" name="PlaceHolder 4"/>
          <p:cNvSpPr>
            <a:spLocks noGrp="1"/>
          </p:cNvSpPr>
          <p:nvPr>
            <p:ph type="dt"/>
          </p:nvPr>
        </p:nvSpPr>
        <p:spPr>
          <a:xfrm>
            <a:off x="6193600" y="0"/>
            <a:ext cx="4748632" cy="39715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04" name="PlaceHolder 5"/>
          <p:cNvSpPr>
            <a:spLocks noGrp="1"/>
          </p:cNvSpPr>
          <p:nvPr>
            <p:ph type="ftr"/>
          </p:nvPr>
        </p:nvSpPr>
        <p:spPr>
          <a:xfrm>
            <a:off x="3" y="7551040"/>
            <a:ext cx="4748632" cy="39715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305" name="PlaceHolder 6"/>
          <p:cNvSpPr>
            <a:spLocks noGrp="1"/>
          </p:cNvSpPr>
          <p:nvPr>
            <p:ph type="sldNum"/>
          </p:nvPr>
        </p:nvSpPr>
        <p:spPr>
          <a:xfrm>
            <a:off x="6193600" y="7551040"/>
            <a:ext cx="4748632" cy="39715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403973E-8589-4B9D-B6FA-F0741624C60C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6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spc="-1">
                <a:latin typeface="Times New Roman"/>
              </a:rPr>
              <a:t>1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70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5623012" y="6456722"/>
            <a:ext cx="4301022" cy="33961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b"/>
          <a:lstStyle/>
          <a:p>
            <a:pPr algn="r">
              <a:lnSpc>
                <a:spcPct val="100000"/>
              </a:lnSpc>
            </a:pPr>
            <a:fld id="{FDBB67B2-D4B8-41BC-BEBE-5DEAE965DBED}" type="slidenum">
              <a:rPr lang="fr-FR" sz="1200" spc="-1">
                <a:solidFill>
                  <a:srgbClr val="000000"/>
                </a:solidFill>
                <a:latin typeface="Calibri"/>
              </a:rPr>
              <a:t>19</a:t>
            </a:fld>
            <a:endParaRPr lang="fr-FR" sz="1200" spc="-1">
              <a:latin typeface="Times New Roman"/>
            </a:endParaRPr>
          </a:p>
        </p:txBody>
      </p:sp>
      <p:sp>
        <p:nvSpPr>
          <p:cNvPr id="4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992666" y="3228896"/>
            <a:ext cx="7940790" cy="3058686"/>
          </a:xfrm>
          <a:prstGeom prst="rect">
            <a:avLst/>
          </a:prstGeom>
        </p:spPr>
        <p:txBody>
          <a:bodyPr/>
          <a:lstStyle/>
          <a:p>
            <a:endParaRPr lang="fr-FR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61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22575" y="603250"/>
            <a:ext cx="5299075" cy="2981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Quand une personne</a:t>
            </a:r>
            <a:r>
              <a:rPr lang="fr-FR" baseline="0" dirty="0" smtClean="0"/>
              <a:t> construit </a:t>
            </a:r>
            <a:r>
              <a:rPr lang="fr-FR" dirty="0" smtClean="0"/>
              <a:t>un </a:t>
            </a:r>
            <a:r>
              <a:rPr lang="fr-FR" dirty="0"/>
              <a:t>parcours, </a:t>
            </a:r>
            <a:r>
              <a:rPr lang="fr-FR" dirty="0" smtClean="0"/>
              <a:t>elle compare de façon plus ou moins consciente</a:t>
            </a:r>
            <a:r>
              <a:rPr lang="fr-FR" baseline="0" dirty="0" smtClean="0"/>
              <a:t> la connaissance qu’elle a d’elle-même, des métiers et des formations pour formuler des choix. </a:t>
            </a:r>
          </a:p>
          <a:p>
            <a:r>
              <a:rPr lang="fr-FR" baseline="0" dirty="0" smtClean="0"/>
              <a:t>Cette connaissances est forcément partielle, a plus forte raison chez les adolescents. Il peut y avoir des représentations sur chacun de ces pôles de connaissance. </a:t>
            </a:r>
            <a:endParaRPr lang="fr-FR" baseline="0" dirty="0"/>
          </a:p>
          <a:p>
            <a:pPr defTabSz="914304"/>
            <a:r>
              <a:rPr lang="fr-FR" baseline="0" dirty="0"/>
              <a:t>L’idée en 3è est </a:t>
            </a:r>
            <a:r>
              <a:rPr lang="fr-FR" baseline="0" dirty="0" smtClean="0"/>
              <a:t>de permettre aux élèves d’enrichir </a:t>
            </a:r>
            <a:r>
              <a:rPr lang="fr-FR" baseline="0" dirty="0"/>
              <a:t>ces </a:t>
            </a:r>
            <a:r>
              <a:rPr lang="fr-FR" baseline="0" dirty="0" smtClean="0"/>
              <a:t>représentations afin de les amener à faire des choix. L’objectif : de les rendre curieux. </a:t>
            </a:r>
          </a:p>
          <a:p>
            <a:pPr defTabSz="914304"/>
            <a:r>
              <a:rPr lang="fr-FR" baseline="0" dirty="0" smtClean="0"/>
              <a:t>Des actions sont mises en places par le collège mais vous êtes parents les premiers accompagnants de cette démarche. (surtout si c’est un projet d’apprentissage)</a:t>
            </a:r>
          </a:p>
          <a:p>
            <a:pPr defTabSz="914304"/>
            <a:r>
              <a:rPr lang="fr-FR" dirty="0" smtClean="0"/>
              <a:t>Au collège</a:t>
            </a:r>
            <a:r>
              <a:rPr lang="fr-FR" baseline="0" dirty="0" smtClean="0"/>
              <a:t> : </a:t>
            </a:r>
          </a:p>
          <a:p>
            <a:pPr defTabSz="914304"/>
            <a:r>
              <a:rPr lang="fr-FR" baseline="0" dirty="0" smtClean="0"/>
              <a:t> - informations en classe par PP et Psy EN,</a:t>
            </a:r>
          </a:p>
          <a:p>
            <a:pPr defTabSz="914304"/>
            <a:r>
              <a:rPr lang="fr-FR" baseline="0" dirty="0" smtClean="0"/>
              <a:t>-  RDV individuel</a:t>
            </a:r>
          </a:p>
          <a:p>
            <a:pPr defTabSz="914304"/>
            <a:r>
              <a:rPr lang="fr-FR" baseline="0" dirty="0" smtClean="0"/>
              <a:t>- Mini stage en établissements</a:t>
            </a:r>
          </a:p>
          <a:p>
            <a:pPr defTabSz="914304"/>
            <a:r>
              <a:rPr lang="fr-FR" baseline="0" dirty="0" smtClean="0"/>
              <a:t>- Stage en entreprise </a:t>
            </a:r>
          </a:p>
          <a:p>
            <a:pPr marL="171432" indent="-171432" defTabSz="914304">
              <a:buFontTx/>
              <a:buChar char="-"/>
            </a:pPr>
            <a:r>
              <a:rPr lang="fr-FR" baseline="0" dirty="0" smtClean="0"/>
              <a:t>Réunion avec les proviseurs, </a:t>
            </a:r>
          </a:p>
          <a:p>
            <a:pPr marL="171432" indent="-171432" defTabSz="914304">
              <a:buFontTx/>
              <a:buChar char="-"/>
            </a:pPr>
            <a:r>
              <a:rPr lang="fr-FR" baseline="0" dirty="0" smtClean="0"/>
              <a:t>informations sur les procédures d’affectation, d’inscriptions…</a:t>
            </a:r>
          </a:p>
          <a:p>
            <a:pPr defTabSz="914304"/>
            <a:endParaRPr lang="fr-FR" baseline="0" dirty="0" smtClean="0"/>
          </a:p>
          <a:p>
            <a:pPr defTabSz="914304"/>
            <a:r>
              <a:rPr lang="fr-FR" baseline="0" dirty="0" smtClean="0"/>
              <a:t>Hors du collège </a:t>
            </a:r>
          </a:p>
          <a:p>
            <a:pPr defTabSz="914304"/>
            <a:r>
              <a:rPr lang="fr-FR" baseline="0" dirty="0" smtClean="0"/>
              <a:t>- possibilité de faire stage pdt vacances</a:t>
            </a:r>
          </a:p>
          <a:p>
            <a:pPr defTabSz="914304"/>
            <a:r>
              <a:rPr lang="fr-FR" baseline="0" dirty="0" smtClean="0"/>
              <a:t>- Aller aux PO</a:t>
            </a:r>
          </a:p>
          <a:p>
            <a:pPr defTabSz="914304"/>
            <a:r>
              <a:rPr lang="fr-FR" baseline="0" dirty="0" smtClean="0"/>
              <a:t>- Parler de son métier</a:t>
            </a:r>
          </a:p>
          <a:p>
            <a:pPr defTabSz="914304"/>
            <a:r>
              <a:rPr lang="fr-FR" baseline="0" dirty="0" smtClean="0"/>
              <a:t>- Faire les démarches auprès des établissements ( Privés, CFA), auprès des employeurs si c’est de l’apprentissage. (aider à faire des recherches, téléphoner, se présenter…)</a:t>
            </a:r>
          </a:p>
          <a:p>
            <a:pPr defTabSz="914304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E481-2AB0-4D65-AD7E-1707BBCEEE1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2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spc="-1">
                <a:latin typeface="Times New Roman"/>
              </a:rPr>
              <a:t>3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62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spc="-1">
                <a:latin typeface="Times New Roman"/>
              </a:rPr>
              <a:t>12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9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0988" y="603250"/>
            <a:ext cx="5300662" cy="2981325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1094153" y="3775406"/>
            <a:ext cx="8753220" cy="357636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pc="-1"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6193453" y="7551054"/>
            <a:ext cx="4748072" cy="396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7456CF7-3305-4DA1-BA4B-6657250B608A}" type="slidenum">
              <a:rPr lang="fr-FR" sz="1400" spc="-1">
                <a:solidFill>
                  <a:srgbClr val="000000"/>
                </a:solidFill>
                <a:latin typeface="Times New Roman"/>
              </a:rPr>
              <a:t>13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46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2575" y="603250"/>
            <a:ext cx="5299075" cy="2981325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1094153" y="3775406"/>
            <a:ext cx="8753220" cy="35763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420" name="TextShape 3"/>
          <p:cNvSpPr txBox="1"/>
          <p:nvPr/>
        </p:nvSpPr>
        <p:spPr>
          <a:xfrm>
            <a:off x="6193453" y="7551054"/>
            <a:ext cx="4748072" cy="396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F012302-5184-4941-A529-C67A05FBA54D}" type="slidenum">
              <a:rPr lang="fr-FR" spc="-1">
                <a:solidFill>
                  <a:srgbClr val="000000"/>
                </a:solidFill>
              </a:rPr>
              <a:t>15</a:t>
            </a:fld>
            <a:endParaRPr lang="fr-FR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04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22575" y="603250"/>
            <a:ext cx="5299075" cy="2981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spc="-1">
                <a:latin typeface="Times New Roman"/>
              </a:rPr>
              <a:t>16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16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2312" cy="2549525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1321469" y="3228896"/>
            <a:ext cx="7283702" cy="3058686"/>
          </a:xfrm>
          <a:prstGeom prst="rect">
            <a:avLst/>
          </a:prstGeom>
        </p:spPr>
        <p:txBody>
          <a:bodyPr/>
          <a:lstStyle/>
          <a:p>
            <a:pPr marL="215977" indent="-215977"/>
            <a:r>
              <a:rPr lang="fr-FR" sz="2000" spc="-1">
                <a:latin typeface="Arial"/>
              </a:rPr>
              <a:t>Pour vous conseiller dans vos choix : PP et COP </a:t>
            </a:r>
          </a:p>
        </p:txBody>
      </p:sp>
    </p:spTree>
    <p:extLst>
      <p:ext uri="{BB962C8B-B14F-4D97-AF65-F5344CB8AC3E}">
        <p14:creationId xmlns:p14="http://schemas.microsoft.com/office/powerpoint/2010/main" val="253156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992666" y="3228896"/>
            <a:ext cx="7940790" cy="3058686"/>
          </a:xfrm>
          <a:prstGeom prst="rect">
            <a:avLst/>
          </a:prstGeom>
        </p:spPr>
        <p:txBody>
          <a:bodyPr/>
          <a:lstStyle/>
          <a:p>
            <a:endParaRPr lang="fr-FR" sz="2000" spc="-1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5623012" y="6456722"/>
            <a:ext cx="4301022" cy="33961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b"/>
          <a:lstStyle/>
          <a:p>
            <a:pPr algn="r">
              <a:lnSpc>
                <a:spcPct val="100000"/>
              </a:lnSpc>
            </a:pPr>
            <a:fld id="{7DA48252-B654-4B08-9209-F6561C1669D5}" type="slidenum">
              <a:rPr lang="fr-FR" sz="1200" spc="-1">
                <a:solidFill>
                  <a:srgbClr val="000000"/>
                </a:solidFill>
                <a:latin typeface="Calibri"/>
              </a:rPr>
              <a:t>18</a:t>
            </a:fld>
            <a:endParaRPr lang="fr-FR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51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FE41A8-0844-4ABB-A415-2C29BC37A0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6054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4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4E6C8C-7CAD-4CE9-9CA1-DC8570EB50C5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27/09/2021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D0C1B3A-7D8A-403F-B1CC-7721F76F804C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9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10552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172200" y="2367000"/>
            <a:ext cx="510516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62038F-5E01-4424-88BA-4DA536780B67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27/09/2021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A37921-2E4B-4BF4-ABED-FDFB32DA0D8C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16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616C25-CFB7-4D6D-8926-E9FF843732F6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27/09/2021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9A5BBC-3908-40B7-92C3-5316F2401A70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258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6BE08A-A642-438E-9BDA-138E9E463639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27/09/2021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78D5E5-E2AD-4A5F-9096-1050F2E0F17A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le.bonnet@ac-nantes.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w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 rot="21130645">
            <a:off x="-71553" y="4918977"/>
            <a:ext cx="8689680" cy="9693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>
                <a:solidFill>
                  <a:srgbClr val="000000"/>
                </a:solidFill>
                <a:latin typeface="Sitka Subheading" panose="02000505000000020004" pitchFamily="2" charset="0"/>
              </a:rPr>
              <a:t>Après la </a:t>
            </a:r>
            <a:r>
              <a:rPr lang="en-US" sz="4800" b="1" strike="noStrike" cap="all" spc="-1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classe</a:t>
            </a:r>
            <a:r>
              <a:rPr lang="en-US" sz="4800" b="1" strike="noStrike" cap="all" spc="-1" dirty="0">
                <a:solidFill>
                  <a:srgbClr val="000000"/>
                </a:solidFill>
                <a:latin typeface="Sitka Subheading" panose="02000505000000020004" pitchFamily="2" charset="0"/>
              </a:rPr>
              <a:t> de 3ème</a:t>
            </a:r>
            <a:endParaRPr lang="en-US" sz="4800" b="0" strike="noStrike" spc="-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617243" y="301996"/>
            <a:ext cx="4981433" cy="11263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fr-FR" sz="2200" b="1" strike="noStrike" cap="all" spc="-1" dirty="0">
                <a:solidFill>
                  <a:srgbClr val="808080"/>
                </a:solidFill>
                <a:latin typeface="Tw Cen MT"/>
              </a:rPr>
              <a:t>Collège Soljenitsyne Aizenay</a:t>
            </a:r>
            <a:endParaRPr lang="fr-FR" sz="2200" b="1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fr-FR" sz="2200" b="0" strike="noStrike" cap="all" spc="-1" dirty="0">
                <a:solidFill>
                  <a:srgbClr val="808080"/>
                </a:solidFill>
                <a:latin typeface="Tw Cen MT"/>
              </a:rPr>
              <a:t> - Année </a:t>
            </a:r>
            <a:r>
              <a:rPr lang="fr-FR" sz="2200" b="0" strike="noStrike" cap="all" spc="-1" dirty="0" smtClean="0">
                <a:solidFill>
                  <a:srgbClr val="808080"/>
                </a:solidFill>
                <a:latin typeface="Tw Cen MT"/>
              </a:rPr>
              <a:t>2021/2022 -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672" y="1428306"/>
            <a:ext cx="7720984" cy="2628900"/>
          </a:xfrm>
          <a:prstGeom prst="rect">
            <a:avLst/>
          </a:prstGeom>
        </p:spPr>
      </p:pic>
      <p:pic>
        <p:nvPicPr>
          <p:cNvPr id="5" name="Picture 16"/>
          <p:cNvPicPr/>
          <p:nvPr/>
        </p:nvPicPr>
        <p:blipFill>
          <a:blip r:embed="rId4"/>
          <a:stretch/>
        </p:blipFill>
        <p:spPr>
          <a:xfrm>
            <a:off x="0" y="0"/>
            <a:ext cx="2653047" cy="37281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6589" y="1326523"/>
            <a:ext cx="7412707" cy="53553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Des enseignements généraux</a:t>
            </a:r>
          </a:p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	</a:t>
            </a:r>
            <a:r>
              <a:rPr lang="fr-FR" dirty="0"/>
              <a:t>Français, histoire géographie et enseignement moral et civique</a:t>
            </a:r>
          </a:p>
          <a:p>
            <a:pPr>
              <a:defRPr/>
            </a:pPr>
            <a:r>
              <a:rPr lang="fr-FR" dirty="0"/>
              <a:t>	Mathématiques</a:t>
            </a:r>
          </a:p>
          <a:p>
            <a:pPr>
              <a:defRPr/>
            </a:pPr>
            <a:r>
              <a:rPr lang="fr-FR" dirty="0"/>
              <a:t>	Langue vivant A</a:t>
            </a:r>
          </a:p>
          <a:p>
            <a:pPr>
              <a:defRPr/>
            </a:pPr>
            <a:r>
              <a:rPr lang="fr-FR" dirty="0"/>
              <a:t>	Sciences ou langue vivante B (selon les spécialités)</a:t>
            </a:r>
          </a:p>
          <a:p>
            <a:pPr>
              <a:defRPr/>
            </a:pPr>
            <a:r>
              <a:rPr lang="fr-FR" dirty="0"/>
              <a:t>	Arts appliqués</a:t>
            </a:r>
          </a:p>
          <a:p>
            <a:pPr>
              <a:defRPr/>
            </a:pPr>
            <a:r>
              <a:rPr lang="fr-FR" dirty="0"/>
              <a:t>	EPS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Des enseignements professionnels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Formation en milieu professionnel </a:t>
            </a:r>
          </a:p>
          <a:p>
            <a:pPr>
              <a:defRPr/>
            </a:pPr>
            <a:r>
              <a:rPr lang="fr-FR" sz="2000" dirty="0">
                <a:solidFill>
                  <a:srgbClr val="C00000"/>
                </a:solidFill>
              </a:rPr>
              <a:t> 	</a:t>
            </a:r>
            <a:r>
              <a:rPr lang="fr-FR" dirty="0"/>
              <a:t>seconde : 4 à 6 semaines </a:t>
            </a:r>
          </a:p>
          <a:p>
            <a:pPr>
              <a:defRPr/>
            </a:pPr>
            <a:r>
              <a:rPr lang="fr-FR" dirty="0"/>
              <a:t>	première : 6 à 8 semaines</a:t>
            </a:r>
          </a:p>
          <a:p>
            <a:pPr>
              <a:defRPr/>
            </a:pPr>
            <a:r>
              <a:rPr lang="fr-FR" dirty="0"/>
              <a:t>	terminale : 8 semaines </a:t>
            </a:r>
            <a:r>
              <a:rPr lang="fr-FR" sz="2000" dirty="0">
                <a:solidFill>
                  <a:srgbClr val="C00000"/>
                </a:solidFill>
              </a:rPr>
              <a:t>		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Consolidation, accompagnement </a:t>
            </a:r>
          </a:p>
          <a:p>
            <a:pPr>
              <a:defRPr/>
            </a:pPr>
            <a:r>
              <a:rPr lang="fr-FR" sz="2000" dirty="0">
                <a:solidFill>
                  <a:srgbClr val="C00000"/>
                </a:solidFill>
              </a:rPr>
              <a:t>personnalisé et préparation à l’orientation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r-FR" dirty="0"/>
          </a:p>
        </p:txBody>
      </p:sp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3284538" y="290513"/>
            <a:ext cx="6361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rgbClr val="C00000"/>
                </a:solidFill>
              </a:rPr>
              <a:t>Programme du bac professionnel</a:t>
            </a:r>
          </a:p>
        </p:txBody>
      </p:sp>
      <p:pic>
        <p:nvPicPr>
          <p:cNvPr id="4506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04" y="2748321"/>
            <a:ext cx="4314092" cy="30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3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2"/>
          <p:cNvSpPr txBox="1">
            <a:spLocks noChangeArrowheads="1"/>
          </p:cNvSpPr>
          <p:nvPr/>
        </p:nvSpPr>
        <p:spPr bwMode="auto">
          <a:xfrm>
            <a:off x="3284538" y="290513"/>
            <a:ext cx="382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rgbClr val="C00000"/>
                </a:solidFill>
              </a:rPr>
              <a:t>Programme du CAP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5262" y="1266670"/>
            <a:ext cx="7717177" cy="477053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Des enseignements généraux</a:t>
            </a:r>
          </a:p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	</a:t>
            </a:r>
            <a:r>
              <a:rPr lang="fr-FR" dirty="0"/>
              <a:t>Français, histoire géographie et enseignement moral et civique</a:t>
            </a:r>
          </a:p>
          <a:p>
            <a:pPr>
              <a:defRPr/>
            </a:pPr>
            <a:r>
              <a:rPr lang="fr-FR" dirty="0"/>
              <a:t>	Mathématiques-sciences</a:t>
            </a:r>
          </a:p>
          <a:p>
            <a:pPr>
              <a:defRPr/>
            </a:pPr>
            <a:r>
              <a:rPr lang="fr-FR" dirty="0"/>
              <a:t>	Langues vivantes</a:t>
            </a:r>
          </a:p>
          <a:p>
            <a:pPr>
              <a:defRPr/>
            </a:pPr>
            <a:r>
              <a:rPr lang="fr-FR" dirty="0"/>
              <a:t>	Arts appliqués et culture artistique</a:t>
            </a:r>
          </a:p>
          <a:p>
            <a:pPr>
              <a:defRPr/>
            </a:pPr>
            <a:r>
              <a:rPr lang="fr-FR" dirty="0"/>
              <a:t>	EPS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Des enseignements professionnels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Formation en milieu professionnel </a:t>
            </a:r>
          </a:p>
          <a:p>
            <a:pPr>
              <a:defRPr/>
            </a:pPr>
            <a:r>
              <a:rPr lang="fr-FR" sz="2000" dirty="0">
                <a:solidFill>
                  <a:srgbClr val="C00000"/>
                </a:solidFill>
              </a:rPr>
              <a:t> 	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: 6 à 7 semaines </a:t>
            </a:r>
          </a:p>
          <a:p>
            <a:pPr>
              <a:defRPr/>
            </a:pPr>
            <a:r>
              <a:rPr lang="fr-FR" dirty="0"/>
              <a:t>	terminale CAP : première : 6 à 7 semaines</a:t>
            </a:r>
          </a:p>
          <a:p>
            <a:pPr>
              <a:defRPr/>
            </a:pPr>
            <a:r>
              <a:rPr lang="fr-FR" dirty="0"/>
              <a:t>	</a:t>
            </a:r>
            <a:r>
              <a:rPr lang="fr-FR" sz="2000" dirty="0">
                <a:solidFill>
                  <a:srgbClr val="C00000"/>
                </a:solidFill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C00000"/>
                </a:solidFill>
              </a:rPr>
              <a:t>Consolidation, accompagnement </a:t>
            </a:r>
          </a:p>
          <a:p>
            <a:pPr>
              <a:defRPr/>
            </a:pPr>
            <a:r>
              <a:rPr lang="fr-FR" sz="2000" dirty="0">
                <a:solidFill>
                  <a:srgbClr val="C00000"/>
                </a:solidFill>
              </a:rPr>
              <a:t>    personnalisé et préparation à l’orientation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r-FR" dirty="0"/>
          </a:p>
        </p:txBody>
      </p:sp>
      <p:pic>
        <p:nvPicPr>
          <p:cNvPr id="4608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63" y="2281213"/>
            <a:ext cx="43053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0" y="260648"/>
            <a:ext cx="8962330" cy="4005064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3071664" y="4293096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67608" y="5373216"/>
            <a:ext cx="2664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TSO </a:t>
            </a:r>
          </a:p>
          <a:p>
            <a:pPr algn="ctr"/>
            <a:r>
              <a:rPr lang="fr-FR" dirty="0" err="1"/>
              <a:t>Téléservice</a:t>
            </a:r>
            <a:r>
              <a:rPr lang="fr-FR" dirty="0"/>
              <a:t> orientation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384032" y="4265712"/>
            <a:ext cx="576064" cy="8914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27653" y="5373216"/>
            <a:ext cx="24888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TSA </a:t>
            </a:r>
          </a:p>
          <a:p>
            <a:pPr algn="ctr"/>
            <a:r>
              <a:rPr lang="fr-FR" dirty="0" err="1"/>
              <a:t>Téléservice</a:t>
            </a:r>
            <a:r>
              <a:rPr lang="fr-FR" dirty="0"/>
              <a:t> affectation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9181398" y="4049690"/>
            <a:ext cx="504056" cy="110750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751188" y="5348521"/>
            <a:ext cx="13644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Téléservice</a:t>
            </a:r>
            <a:endParaRPr lang="fr-FR" dirty="0"/>
          </a:p>
          <a:p>
            <a:pPr algn="ctr"/>
            <a:r>
              <a:rPr lang="fr-FR" dirty="0"/>
              <a:t> inscription</a:t>
            </a:r>
          </a:p>
        </p:txBody>
      </p:sp>
    </p:spTree>
    <p:extLst>
      <p:ext uri="{BB962C8B-B14F-4D97-AF65-F5344CB8AC3E}">
        <p14:creationId xmlns:p14="http://schemas.microsoft.com/office/powerpoint/2010/main" val="12580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 rot="20382000">
            <a:off x="10055880" y="2348280"/>
            <a:ext cx="674280" cy="9356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4826160" y="1634400"/>
            <a:ext cx="1521000" cy="3772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0" name="Image 4"/>
          <p:cNvPicPr/>
          <p:nvPr/>
        </p:nvPicPr>
        <p:blipFill>
          <a:blip r:embed="rId3"/>
          <a:stretch/>
        </p:blipFill>
        <p:spPr>
          <a:xfrm>
            <a:off x="3503880" y="61920"/>
            <a:ext cx="6295680" cy="580680"/>
          </a:xfrm>
          <a:prstGeom prst="rect">
            <a:avLst/>
          </a:prstGeom>
          <a:ln>
            <a:noFill/>
          </a:ln>
        </p:spPr>
      </p:pic>
      <p:pic>
        <p:nvPicPr>
          <p:cNvPr id="321" name="Image 1"/>
          <p:cNvPicPr/>
          <p:nvPr/>
        </p:nvPicPr>
        <p:blipFill>
          <a:blip r:embed="rId4"/>
          <a:stretch/>
        </p:blipFill>
        <p:spPr>
          <a:xfrm>
            <a:off x="1664640" y="1440000"/>
            <a:ext cx="2943360" cy="3389760"/>
          </a:xfrm>
          <a:prstGeom prst="rect">
            <a:avLst/>
          </a:prstGeom>
          <a:ln>
            <a:noFill/>
          </a:ln>
        </p:spPr>
      </p:pic>
      <p:pic>
        <p:nvPicPr>
          <p:cNvPr id="322" name="Image 2"/>
          <p:cNvPicPr/>
          <p:nvPr/>
        </p:nvPicPr>
        <p:blipFill>
          <a:blip r:embed="rId5"/>
          <a:stretch/>
        </p:blipFill>
        <p:spPr>
          <a:xfrm>
            <a:off x="6696000" y="1368000"/>
            <a:ext cx="2808000" cy="3600000"/>
          </a:xfrm>
          <a:prstGeom prst="rect">
            <a:avLst/>
          </a:prstGeom>
          <a:ln>
            <a:noFill/>
          </a:ln>
        </p:spPr>
      </p:pic>
      <p:sp>
        <p:nvSpPr>
          <p:cNvPr id="323" name="CustomShape 3"/>
          <p:cNvSpPr/>
          <p:nvPr/>
        </p:nvSpPr>
        <p:spPr>
          <a:xfrm rot="1591800">
            <a:off x="7209360" y="2335320"/>
            <a:ext cx="927720" cy="5842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2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TSO</a:t>
            </a:r>
            <a:endParaRPr lang="fr-FR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6399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 3"/>
          <p:cNvPicPr/>
          <p:nvPr/>
        </p:nvPicPr>
        <p:blipFill>
          <a:blip r:embed="rId2"/>
          <a:stretch/>
        </p:blipFill>
        <p:spPr>
          <a:xfrm>
            <a:off x="1600560" y="1728000"/>
            <a:ext cx="3511440" cy="3114360"/>
          </a:xfrm>
          <a:prstGeom prst="rect">
            <a:avLst/>
          </a:prstGeom>
          <a:ln>
            <a:noFill/>
          </a:ln>
        </p:spPr>
      </p:pic>
      <p:sp>
        <p:nvSpPr>
          <p:cNvPr id="325" name="CustomShape 1"/>
          <p:cNvSpPr/>
          <p:nvPr/>
        </p:nvSpPr>
        <p:spPr>
          <a:xfrm rot="20061000">
            <a:off x="715680" y="2884320"/>
            <a:ext cx="966240" cy="532800"/>
          </a:xfrm>
          <a:prstGeom prst="wedgeEllipseCallout">
            <a:avLst>
              <a:gd name="adj1" fmla="val 32178"/>
              <a:gd name="adj2" fmla="val 69007"/>
            </a:avLst>
          </a:prstGeom>
          <a:solidFill>
            <a:srgbClr val="FFF2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TSO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 rot="1591800">
            <a:off x="2100600" y="2839320"/>
            <a:ext cx="927720" cy="59904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04E4D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TSA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 rot="1591800">
            <a:off x="5077800" y="3497760"/>
            <a:ext cx="927720" cy="406800"/>
          </a:xfrm>
          <a:prstGeom prst="wedgeEllipseCallout">
            <a:avLst>
              <a:gd name="adj1" fmla="val -28743"/>
              <a:gd name="adj2" fmla="val 126790"/>
            </a:avLst>
          </a:prstGeom>
          <a:solidFill>
            <a:srgbClr val="5E8AC7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 rot="21598800">
            <a:off x="6120000" y="2664000"/>
            <a:ext cx="1089360" cy="647640"/>
          </a:xfrm>
          <a:prstGeom prst="stripedRightArrow">
            <a:avLst>
              <a:gd name="adj1" fmla="val 50000"/>
              <a:gd name="adj2" fmla="val 4838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Image 12"/>
          <p:cNvPicPr/>
          <p:nvPr/>
        </p:nvPicPr>
        <p:blipFill>
          <a:blip r:embed="rId3"/>
          <a:stretch/>
        </p:blipFill>
        <p:spPr>
          <a:xfrm>
            <a:off x="7272000" y="1800000"/>
            <a:ext cx="3863160" cy="2876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0" name="CustomShape 5"/>
          <p:cNvSpPr/>
          <p:nvPr/>
        </p:nvSpPr>
        <p:spPr>
          <a:xfrm>
            <a:off x="6876360" y="1810080"/>
            <a:ext cx="37076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VOIE GENERALE ET TECHNOLOGIQUE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OU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VOIE PROFESSIONNELLE</a:t>
            </a:r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814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082418" y="84190"/>
            <a:ext cx="7956000" cy="1412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800000"/>
                </a:solidFill>
                <a:latin typeface="Comic Sans MS"/>
                <a:ea typeface="DejaVu Sans"/>
              </a:rPr>
              <a:t>Quelques sites internet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       	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6311880" y="5698800"/>
            <a:ext cx="345708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3" name="Image 6"/>
          <p:cNvPicPr/>
          <p:nvPr/>
        </p:nvPicPr>
        <p:blipFill>
          <a:blip r:embed="rId3"/>
          <a:stretch/>
        </p:blipFill>
        <p:spPr>
          <a:xfrm>
            <a:off x="865923" y="1860130"/>
            <a:ext cx="4422960" cy="1554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4" name="Image 1"/>
          <p:cNvPicPr/>
          <p:nvPr/>
        </p:nvPicPr>
        <p:blipFill>
          <a:blip r:embed="rId4"/>
          <a:stretch/>
        </p:blipFill>
        <p:spPr>
          <a:xfrm>
            <a:off x="5479952" y="556303"/>
            <a:ext cx="4536000" cy="12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880" y="3414250"/>
            <a:ext cx="5260836" cy="3113591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251260" y="4136853"/>
            <a:ext cx="6108220" cy="1412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 dirty="0" smtClean="0">
                <a:solidFill>
                  <a:srgbClr val="800000"/>
                </a:solidFill>
                <a:latin typeface="Comic Sans MS"/>
                <a:ea typeface="DejaVu Sans"/>
              </a:rPr>
              <a:t>Les formations en Pays de la Loire</a:t>
            </a:r>
          </a:p>
          <a:p>
            <a:pPr>
              <a:lnSpc>
                <a:spcPct val="100000"/>
              </a:lnSpc>
            </a:pPr>
            <a:r>
              <a:rPr lang="fr-FR" sz="2800" b="0" u="sng" strike="noStrike" spc="-1" dirty="0" smtClean="0">
                <a:solidFill>
                  <a:srgbClr val="800000"/>
                </a:solidFill>
                <a:latin typeface="Comic Sans MS"/>
                <a:ea typeface="DejaVu Sans"/>
              </a:rPr>
              <a:t>Document sur le site du collège</a:t>
            </a:r>
            <a:endParaRPr lang="fr-FR" sz="28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       	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249423" y="1679945"/>
            <a:ext cx="5572180" cy="12646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http://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libri"/>
              </a:rPr>
              <a:t>www.secondes-premieres2020-2021.fr/</a:t>
            </a:r>
            <a:endParaRPr lang="en-US" sz="36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74" name="Espace réservé du contenu 3"/>
          <p:cNvPicPr/>
          <p:nvPr/>
        </p:nvPicPr>
        <p:blipFill>
          <a:blip r:embed="rId3"/>
          <a:stretch/>
        </p:blipFill>
        <p:spPr>
          <a:xfrm>
            <a:off x="118583" y="3166811"/>
            <a:ext cx="6191398" cy="3691189"/>
          </a:xfrm>
          <a:prstGeom prst="rect">
            <a:avLst/>
          </a:prstGeom>
          <a:ln>
            <a:noFill/>
          </a:ln>
        </p:spPr>
      </p:pic>
      <p:pic>
        <p:nvPicPr>
          <p:cNvPr id="4" name="Espace réservé du contenu 3"/>
          <p:cNvPicPr/>
          <p:nvPr/>
        </p:nvPicPr>
        <p:blipFill>
          <a:blip r:embed="rId4"/>
          <a:stretch/>
        </p:blipFill>
        <p:spPr>
          <a:xfrm>
            <a:off x="6464595" y="1460743"/>
            <a:ext cx="5758929" cy="3834271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6913691" y="446569"/>
            <a:ext cx="4655491" cy="101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w Cen MT"/>
              </a:rPr>
              <a:t>http://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www.nouvelle-voiepro.fr</a:t>
            </a:r>
            <a:r>
              <a:rPr lang="en-US" sz="3600" b="0" strike="noStrike" spc="-1" dirty="0">
                <a:solidFill>
                  <a:srgbClr val="000000"/>
                </a:solidFill>
                <a:latin typeface="Tw Cen M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474120" y="351360"/>
            <a:ext cx="63324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pc="-1">
                <a:solidFill>
                  <a:srgbClr val="000000"/>
                </a:solidFill>
                <a:latin typeface="Comic Sans MS"/>
              </a:rPr>
              <a:t>Mme BONNET</a:t>
            </a:r>
            <a:endParaRPr lang="fr-FR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856000" y="2133720"/>
            <a:ext cx="230328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3"/>
          <p:cNvSpPr/>
          <p:nvPr/>
        </p:nvSpPr>
        <p:spPr>
          <a:xfrm>
            <a:off x="6743640" y="2205000"/>
            <a:ext cx="309672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1897039" y="1622160"/>
            <a:ext cx="8590601" cy="125751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latin typeface="Comic Sans MS"/>
              </a:rPr>
              <a:t>Psychologue de l’Education </a:t>
            </a:r>
            <a:r>
              <a:rPr lang="fr-FR" sz="3200" spc="-1" dirty="0" smtClean="0">
                <a:solidFill>
                  <a:srgbClr val="000000"/>
                </a:solidFill>
                <a:latin typeface="Comic Sans MS"/>
              </a:rPr>
              <a:t>Nationale</a:t>
            </a:r>
            <a:endParaRPr lang="fr-FR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800" spc="-1" dirty="0">
                <a:solidFill>
                  <a:srgbClr val="000000"/>
                </a:solidFill>
                <a:latin typeface="Comic Sans MS"/>
              </a:rPr>
              <a:t> </a:t>
            </a:r>
            <a:endParaRPr lang="fr-FR" sz="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Comic Sans MS"/>
              </a:rPr>
              <a:t>Spécialité Education Développement et </a:t>
            </a:r>
            <a:r>
              <a:rPr lang="fr-FR" sz="2800" spc="-1" dirty="0">
                <a:solidFill>
                  <a:srgbClr val="000000"/>
                </a:solidFill>
                <a:latin typeface="Comic Sans MS"/>
              </a:rPr>
              <a:t>conseil en Orientation</a:t>
            </a:r>
            <a:endParaRPr lang="fr-FR" sz="2000" spc="-1" dirty="0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2188271" y="3157238"/>
            <a:ext cx="8204980" cy="33743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900" spc="-1" dirty="0">
                <a:solidFill>
                  <a:srgbClr val="000000"/>
                </a:solidFill>
                <a:latin typeface="Comic Sans MS"/>
              </a:rPr>
              <a:t>au collège : </a:t>
            </a:r>
            <a:r>
              <a:rPr lang="fr-FR" sz="2900" b="1" u="sng" spc="-1" dirty="0">
                <a:solidFill>
                  <a:srgbClr val="000000"/>
                </a:solidFill>
                <a:latin typeface="Comic Sans MS"/>
              </a:rPr>
              <a:t>Le </a:t>
            </a:r>
            <a:r>
              <a:rPr lang="fr-FR" sz="2900" b="1" u="sng" spc="-1" dirty="0" smtClean="0">
                <a:solidFill>
                  <a:srgbClr val="000000"/>
                </a:solidFill>
                <a:latin typeface="Comic Sans MS"/>
              </a:rPr>
              <a:t>vendredi</a:t>
            </a: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endParaRPr lang="fr-FR" sz="1050" spc="-1" dirty="0">
              <a:latin typeface="Arial"/>
            </a:endParaRP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S’adresser à </a:t>
            </a:r>
            <a:r>
              <a:rPr lang="fr-FR" sz="2400" u="sng" spc="-1" dirty="0">
                <a:solidFill>
                  <a:srgbClr val="000000"/>
                </a:solidFill>
                <a:latin typeface="Comic Sans MS"/>
              </a:rPr>
              <a:t>la vie scolaire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sz="2400" spc="-1" dirty="0" smtClean="0">
                <a:solidFill>
                  <a:srgbClr val="000000"/>
                </a:solidFill>
                <a:latin typeface="Comic Sans MS"/>
              </a:rPr>
              <a:t>ou me contacter directement pour prendre un 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rendez-vous.</a:t>
            </a: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400" spc="-1" dirty="0">
                <a:solidFill>
                  <a:srgbClr val="000000"/>
                </a:solidFill>
                <a:latin typeface="Comic Sans MS"/>
                <a:hlinkClick r:id="rId3"/>
              </a:rPr>
              <a:t>emmanuelle.bonnet@ac-nantes.fr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 </a:t>
            </a:r>
            <a:endParaRPr lang="fr-FR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31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524000" y="-243000"/>
            <a:ext cx="9143640" cy="68576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4545120" y="2831400"/>
            <a:ext cx="6302160" cy="13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fr-FR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i="1" spc="-1">
                <a:solidFill>
                  <a:srgbClr val="000000"/>
                </a:solidFill>
                <a:latin typeface="Arial"/>
              </a:rPr>
              <a:t>des espaces documentaires en libre accès,</a:t>
            </a:r>
            <a:endParaRPr lang="fr-FR" sz="1600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des ressources pour vos recherches sur les formations, les</a:t>
            </a:r>
            <a:endParaRPr lang="fr-FR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    métiers, les emplois, un accompagnement individuel</a:t>
            </a:r>
            <a:endParaRPr lang="fr-FR" sz="1600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et une aide personnalisée.</a:t>
            </a:r>
            <a:r>
              <a:t/>
            </a:r>
            <a:br/>
            <a:r>
              <a:rPr lang="fr-FR" sz="200" i="1" spc="-1">
                <a:solidFill>
                  <a:srgbClr val="000000"/>
                </a:solidFill>
                <a:latin typeface="Arial"/>
              </a:rPr>
              <a:t> </a:t>
            </a:r>
            <a:endParaRPr lang="fr-FR" sz="200" spc="-1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5050560" y="5357832"/>
            <a:ext cx="5617080" cy="1256808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	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Le C.I.O. est  ouvert durant les congés scolaires :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       du lundi au vendredi de 10 h à 12 h 30 et de 13 h 30 à 17 h.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</p:txBody>
      </p:sp>
      <p:pic>
        <p:nvPicPr>
          <p:cNvPr id="272" name="Picture 14"/>
          <p:cNvPicPr/>
          <p:nvPr/>
        </p:nvPicPr>
        <p:blipFill>
          <a:blip r:embed="rId3"/>
          <a:stretch/>
        </p:blipFill>
        <p:spPr>
          <a:xfrm>
            <a:off x="1703280" y="2637000"/>
            <a:ext cx="2347560" cy="237600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1681320" y="4489560"/>
            <a:ext cx="1671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Picture 16"/>
          <p:cNvPicPr/>
          <p:nvPr/>
        </p:nvPicPr>
        <p:blipFill>
          <a:blip r:embed="rId4"/>
          <a:stretch/>
        </p:blipFill>
        <p:spPr>
          <a:xfrm>
            <a:off x="2087400" y="176040"/>
            <a:ext cx="1412640" cy="2018880"/>
          </a:xfrm>
          <a:prstGeom prst="rect">
            <a:avLst/>
          </a:prstGeom>
          <a:ln>
            <a:noFill/>
          </a:ln>
        </p:spPr>
      </p:pic>
      <p:sp>
        <p:nvSpPr>
          <p:cNvPr id="275" name="CustomShape 5"/>
          <p:cNvSpPr/>
          <p:nvPr/>
        </p:nvSpPr>
        <p:spPr>
          <a:xfrm>
            <a:off x="4295640" y="0"/>
            <a:ext cx="6121080" cy="1795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C00000"/>
                </a:solidFill>
                <a:latin typeface="Gill Sans MT"/>
              </a:rPr>
              <a:t>C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entre d’</a:t>
            </a:r>
            <a:r>
              <a:rPr lang="fr-FR" sz="3200" spc="-1">
                <a:solidFill>
                  <a:srgbClr val="C00000"/>
                </a:solidFill>
                <a:latin typeface="Gill Sans MT"/>
              </a:rPr>
              <a:t>I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nformation et d’</a:t>
            </a:r>
            <a:r>
              <a:rPr lang="fr-FR" sz="3200" spc="-1">
                <a:solidFill>
                  <a:srgbClr val="C00000"/>
                </a:solidFill>
                <a:latin typeface="Gill Sans MT"/>
              </a:rPr>
              <a:t>O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rientation</a:t>
            </a:r>
            <a:r>
              <a:t/>
            </a:r>
            <a:br/>
            <a:r>
              <a:rPr lang="fr-FR" sz="1600" spc="-1">
                <a:solidFill>
                  <a:srgbClr val="000000"/>
                </a:solidFill>
                <a:latin typeface="Gill Sans MT"/>
              </a:rPr>
              <a:t>Cité administrative Travot</a:t>
            </a:r>
            <a:r>
              <a:t/>
            </a:r>
            <a:br/>
            <a:r>
              <a:rPr lang="fr-FR" sz="1600" spc="-1">
                <a:solidFill>
                  <a:srgbClr val="000000"/>
                </a:solidFill>
                <a:latin typeface="Gill Sans MT"/>
              </a:rPr>
              <a:t>BP 794  -  85020  LA ROCHE SUR YON</a:t>
            </a:r>
            <a:endParaRPr lang="fr-FR" sz="16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Gill Sans MT"/>
              </a:rPr>
              <a:t>Téléphone : 02.51.37.06.25</a:t>
            </a:r>
            <a:endParaRPr lang="fr-FR" sz="1600" spc="-1"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304000" y="2276640"/>
            <a:ext cx="93636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"/>
          <p:cNvSpPr/>
          <p:nvPr/>
        </p:nvSpPr>
        <p:spPr>
          <a:xfrm>
            <a:off x="4440360" y="1989000"/>
            <a:ext cx="5976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spc="-1">
                <a:solidFill>
                  <a:srgbClr val="C00000"/>
                </a:solidFill>
                <a:latin typeface="Calibri"/>
              </a:rPr>
              <a:t>Service public et gratuit de l'Éducation Nationale pour tout public</a:t>
            </a:r>
            <a:endParaRPr lang="fr-FR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072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567640" y="2276640"/>
            <a:ext cx="8100000" cy="201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000" b="1" spc="-1">
                <a:solidFill>
                  <a:srgbClr val="FF3300"/>
                </a:solidFill>
                <a:latin typeface="Comic Sans MS"/>
              </a:rPr>
              <a:t>MERCI DE VOTRE ATTENTION</a:t>
            </a:r>
            <a:endParaRPr lang="fr-FR" sz="60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249410"/>
      </p:ext>
    </p:extLst>
  </p:cSld>
  <p:clrMapOvr>
    <a:masterClrMapping/>
  </p:clrMapOvr>
  <p:transition spd="med" advTm="6000">
    <p:random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2999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21" descr="http://www.lightweeks.com/wp-content/uploads/2013/09/Post-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0691">
            <a:off x="7454901" y="881063"/>
            <a:ext cx="219551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 rot="-833133">
            <a:off x="7556500" y="1593850"/>
            <a:ext cx="1993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voies de formation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La durée des études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La sélection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 lieu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L’organisation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…</a:t>
            </a:r>
          </a:p>
        </p:txBody>
      </p:sp>
      <p:sp>
        <p:nvSpPr>
          <p:cNvPr id="3077" name="ZoneTexte 7"/>
          <p:cNvSpPr txBox="1">
            <a:spLocks noChangeArrowheads="1"/>
          </p:cNvSpPr>
          <p:nvPr/>
        </p:nvSpPr>
        <p:spPr bwMode="auto">
          <a:xfrm>
            <a:off x="3575051" y="260351"/>
            <a:ext cx="649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00000"/>
                </a:solidFill>
              </a:rPr>
              <a:t>Les bonnes questions à se poser…</a:t>
            </a:r>
          </a:p>
        </p:txBody>
      </p:sp>
      <p:pic>
        <p:nvPicPr>
          <p:cNvPr id="3078" name="Picture 10" descr="https://encrypted-tbn2.gstatic.com/images?q=tbn:ANd9GcRNGJvtu9-Q67sUjREipsVO0WXp0MmgzATCgK526ZMMuHLwq3KfO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18002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http://www.lightweeks.com/wp-content/uploads/2013/09/Post-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11805">
            <a:off x="7220744" y="3788569"/>
            <a:ext cx="23193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http://www.lightweeks.com/wp-content/uploads/2013/09/Post-i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33601"/>
            <a:ext cx="3173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 rot="-407058">
            <a:off x="1873250" y="2424113"/>
            <a:ext cx="26050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goûts et centres d’intérêt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La personnalité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aptitudes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La motivation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 niveau scolaire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L’attitude par rapport à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   l’activité scolaire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…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 rot="352154">
            <a:off x="7192964" y="4899025"/>
            <a:ext cx="233203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secteurs professionnels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 contenu du métier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conditions de travail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horaires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Les débouchés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 Le salaire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fr-FR" altLang="fr-FR" sz="1400"/>
              <a:t>…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943476" y="2636839"/>
            <a:ext cx="576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511675" y="2852739"/>
            <a:ext cx="1512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de soi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167439" y="2781300"/>
            <a:ext cx="1309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dirty="0">
                <a:solidFill>
                  <a:srgbClr val="FFFF00"/>
                </a:solidFill>
              </a:rPr>
              <a:t>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dirty="0">
                <a:solidFill>
                  <a:srgbClr val="FFFF00"/>
                </a:solidFill>
              </a:rPr>
              <a:t>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dirty="0">
                <a:solidFill>
                  <a:srgbClr val="FFFF00"/>
                </a:solidFill>
              </a:rPr>
              <a:t> formations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500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251451" y="4149726"/>
            <a:ext cx="17811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de l’environnement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professionnel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FFFF00"/>
                </a:solidFill>
              </a:rPr>
              <a:t>et économique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3087" name="ZoneTexte 17"/>
          <p:cNvSpPr txBox="1">
            <a:spLocks noChangeArrowheads="1"/>
          </p:cNvSpPr>
          <p:nvPr/>
        </p:nvSpPr>
        <p:spPr bwMode="auto">
          <a:xfrm>
            <a:off x="6600826" y="2708276"/>
            <a:ext cx="574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660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735638" y="4076701"/>
            <a:ext cx="5762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456363" y="2636839"/>
            <a:ext cx="5762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90" name="ZoneTexte 21"/>
          <p:cNvSpPr txBox="1">
            <a:spLocks noChangeArrowheads="1"/>
          </p:cNvSpPr>
          <p:nvPr/>
        </p:nvSpPr>
        <p:spPr bwMode="auto">
          <a:xfrm>
            <a:off x="1200150" y="5445125"/>
            <a:ext cx="4859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… ou les éléments  à prendre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 en considération dans le choix d’orientation.</a:t>
            </a:r>
          </a:p>
        </p:txBody>
      </p:sp>
      <p:sp>
        <p:nvSpPr>
          <p:cNvPr id="2" name="ZoneTexte 1"/>
          <p:cNvSpPr txBox="1"/>
          <p:nvPr/>
        </p:nvSpPr>
        <p:spPr>
          <a:xfrm rot="20514739">
            <a:off x="2461266" y="477555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Stages entreprise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50858" y="148392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Journées portes ouvertes </a:t>
            </a:r>
          </a:p>
        </p:txBody>
      </p:sp>
      <p:sp>
        <p:nvSpPr>
          <p:cNvPr id="5" name="ZoneTexte 4"/>
          <p:cNvSpPr txBox="1"/>
          <p:nvPr/>
        </p:nvSpPr>
        <p:spPr>
          <a:xfrm rot="20602059">
            <a:off x="8097289" y="341773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Mini-stages</a:t>
            </a:r>
          </a:p>
          <a:p>
            <a:pPr algn="ctr"/>
            <a:r>
              <a:rPr lang="fr-FR" dirty="0"/>
              <a:t> lycées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00879" y="100278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Réunion d’informations parents</a:t>
            </a:r>
          </a:p>
        </p:txBody>
      </p:sp>
    </p:spTree>
    <p:extLst>
      <p:ext uri="{BB962C8B-B14F-4D97-AF65-F5344CB8AC3E}">
        <p14:creationId xmlns:p14="http://schemas.microsoft.com/office/powerpoint/2010/main" val="189195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730520" y="1320840"/>
            <a:ext cx="4485960" cy="3693600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9" name="CustomShape 2"/>
          <p:cNvSpPr/>
          <p:nvPr/>
        </p:nvSpPr>
        <p:spPr>
          <a:xfrm>
            <a:off x="6095880" y="1430280"/>
            <a:ext cx="4571640" cy="3584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3057480" y="-1035000"/>
            <a:ext cx="7124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Tw Cen MT"/>
              </a:rPr>
              <a:t>Deux voies possibles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955880" y="1762200"/>
            <a:ext cx="4260600" cy="755280"/>
          </a:xfrm>
          <a:prstGeom prst="rect">
            <a:avLst/>
          </a:prstGeom>
          <a:solidFill>
            <a:srgbClr val="E7FF33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professionnelle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(statut scolaire ou apprentissage</a:t>
            </a:r>
            <a:r>
              <a:rPr lang="fr-FR" sz="1800" b="0" strike="noStrike" spc="-1">
                <a:solidFill>
                  <a:srgbClr val="000000"/>
                </a:solidFill>
                <a:latin typeface="Arial Narro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2500200" y="4319640"/>
            <a:ext cx="1304640" cy="355320"/>
          </a:xfrm>
          <a:prstGeom prst="rect">
            <a:avLst/>
          </a:prstGeom>
          <a:solidFill>
            <a:srgbClr val="B1C8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4011480" y="38275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4011480" y="43243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5" name="CustomShape 8"/>
          <p:cNvSpPr/>
          <p:nvPr/>
        </p:nvSpPr>
        <p:spPr>
          <a:xfrm>
            <a:off x="2482920" y="3825720"/>
            <a:ext cx="1304640" cy="355320"/>
          </a:xfrm>
          <a:prstGeom prst="rect">
            <a:avLst/>
          </a:prstGeom>
          <a:solidFill>
            <a:srgbClr val="A9C0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6" name="CustomShape 9"/>
          <p:cNvSpPr/>
          <p:nvPr/>
        </p:nvSpPr>
        <p:spPr>
          <a:xfrm>
            <a:off x="8539200" y="1762200"/>
            <a:ext cx="1874520" cy="755280"/>
          </a:xfrm>
          <a:prstGeom prst="rect">
            <a:avLst/>
          </a:prstGeom>
          <a:solidFill>
            <a:srgbClr val="EB66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générale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8539200" y="3343320"/>
            <a:ext cx="1874520" cy="3553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8" name="CustomShape 11"/>
          <p:cNvSpPr/>
          <p:nvPr/>
        </p:nvSpPr>
        <p:spPr>
          <a:xfrm>
            <a:off x="8539200" y="3832200"/>
            <a:ext cx="1874520" cy="3535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9" name="CustomShape 12"/>
          <p:cNvSpPr/>
          <p:nvPr/>
        </p:nvSpPr>
        <p:spPr>
          <a:xfrm>
            <a:off x="6513480" y="4319640"/>
            <a:ext cx="3900240" cy="3553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 et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0" name="CustomShape 13"/>
          <p:cNvSpPr/>
          <p:nvPr/>
        </p:nvSpPr>
        <p:spPr>
          <a:xfrm>
            <a:off x="6513480" y="3343320"/>
            <a:ext cx="1872720" cy="355320"/>
          </a:xfrm>
          <a:prstGeom prst="rect">
            <a:avLst/>
          </a:prstGeom>
          <a:solidFill>
            <a:srgbClr val="EB6615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1" name="CustomShape 14"/>
          <p:cNvSpPr/>
          <p:nvPr/>
        </p:nvSpPr>
        <p:spPr>
          <a:xfrm>
            <a:off x="6513480" y="3832200"/>
            <a:ext cx="1872720" cy="353520"/>
          </a:xfrm>
          <a:prstGeom prst="rect">
            <a:avLst/>
          </a:prstGeom>
          <a:solidFill>
            <a:srgbClr val="EB6615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2" name="CustomShape 15"/>
          <p:cNvSpPr/>
          <p:nvPr/>
        </p:nvSpPr>
        <p:spPr>
          <a:xfrm>
            <a:off x="4011480" y="33433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3" name="CustomShape 16"/>
          <p:cNvSpPr/>
          <p:nvPr/>
        </p:nvSpPr>
        <p:spPr>
          <a:xfrm>
            <a:off x="2724120" y="3459240"/>
            <a:ext cx="821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595959"/>
                </a:solidFill>
                <a:latin typeface="Arial Narrow"/>
              </a:rPr>
              <a:t>CAP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4" name="CustomShape 17"/>
          <p:cNvSpPr/>
          <p:nvPr/>
        </p:nvSpPr>
        <p:spPr>
          <a:xfrm flipH="1">
            <a:off x="5947560" y="4579920"/>
            <a:ext cx="50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B6615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8"/>
          <p:cNvSpPr/>
          <p:nvPr/>
        </p:nvSpPr>
        <p:spPr>
          <a:xfrm flipH="1">
            <a:off x="5941440" y="3924360"/>
            <a:ext cx="50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B6615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9"/>
          <p:cNvSpPr/>
          <p:nvPr/>
        </p:nvSpPr>
        <p:spPr>
          <a:xfrm flipH="1" flipV="1">
            <a:off x="5895360" y="4110840"/>
            <a:ext cx="582120" cy="37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73779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20"/>
          <p:cNvSpPr/>
          <p:nvPr/>
        </p:nvSpPr>
        <p:spPr>
          <a:xfrm>
            <a:off x="5948280" y="4656240"/>
            <a:ext cx="529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9FB4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1"/>
          <p:cNvSpPr/>
          <p:nvPr/>
        </p:nvSpPr>
        <p:spPr>
          <a:xfrm flipV="1">
            <a:off x="5908680" y="3777120"/>
            <a:ext cx="569520" cy="35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9FB4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2"/>
          <p:cNvSpPr/>
          <p:nvPr/>
        </p:nvSpPr>
        <p:spPr>
          <a:xfrm>
            <a:off x="3924360" y="271764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professionnel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0" name="CustomShape 23"/>
          <p:cNvSpPr/>
          <p:nvPr/>
        </p:nvSpPr>
        <p:spPr>
          <a:xfrm>
            <a:off x="8453520" y="271296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général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1" name="CustomShape 24"/>
          <p:cNvSpPr/>
          <p:nvPr/>
        </p:nvSpPr>
        <p:spPr>
          <a:xfrm>
            <a:off x="6478560" y="2717640"/>
            <a:ext cx="190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technologique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2" name="CustomShape 25"/>
          <p:cNvSpPr/>
          <p:nvPr/>
        </p:nvSpPr>
        <p:spPr>
          <a:xfrm>
            <a:off x="1916280" y="5907240"/>
            <a:ext cx="8494200" cy="355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9DAFF"/>
              </a:gs>
              <a:gs pos="100000">
                <a:srgbClr val="CEECFF"/>
              </a:gs>
            </a:gsLst>
            <a:lin ang="16200000"/>
          </a:gradFill>
          <a:ln w="9360">
            <a:solidFill>
              <a:srgbClr val="88D5F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classe de 3</a:t>
            </a:r>
            <a:r>
              <a:rPr lang="fr-FR" sz="2400" b="1" strike="noStrike" spc="-1" baseline="30000">
                <a:solidFill>
                  <a:srgbClr val="000000"/>
                </a:solidFill>
                <a:latin typeface="Calibri"/>
              </a:rPr>
              <a:t>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3" name="CustomShape 26"/>
          <p:cNvSpPr/>
          <p:nvPr/>
        </p:nvSpPr>
        <p:spPr>
          <a:xfrm>
            <a:off x="6478560" y="1762200"/>
            <a:ext cx="1907640" cy="755280"/>
          </a:xfrm>
          <a:prstGeom prst="rect">
            <a:avLst/>
          </a:prstGeom>
          <a:solidFill>
            <a:srgbClr val="EB66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technologique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34" name="CustomShape 27"/>
          <p:cNvSpPr/>
          <p:nvPr/>
        </p:nvSpPr>
        <p:spPr>
          <a:xfrm>
            <a:off x="6513480" y="5143680"/>
            <a:ext cx="3897000" cy="46800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Lycée Général et technologique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5" name="CustomShape 28"/>
          <p:cNvSpPr/>
          <p:nvPr/>
        </p:nvSpPr>
        <p:spPr>
          <a:xfrm>
            <a:off x="1916280" y="5110200"/>
            <a:ext cx="4017600" cy="46620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Lycée professionnel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ou CFA (apprentissage</a:t>
            </a:r>
            <a:r>
              <a:rPr lang="fr-FR" sz="1800" b="0" strike="noStrike" spc="-1">
                <a:solidFill>
                  <a:srgbClr val="FFFFFF"/>
                </a:solidFill>
                <a:latin typeface="Tw Cen MT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6" name="CustomShape 29"/>
          <p:cNvSpPr/>
          <p:nvPr/>
        </p:nvSpPr>
        <p:spPr>
          <a:xfrm>
            <a:off x="8297640" y="5611320"/>
            <a:ext cx="484200" cy="48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360">
            <a:solidFill>
              <a:srgbClr val="033579"/>
            </a:solidFill>
            <a:round/>
          </a:ln>
          <a:effectLst>
            <a:glow rad="13970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30"/>
          <p:cNvSpPr/>
          <p:nvPr/>
        </p:nvSpPr>
        <p:spPr>
          <a:xfrm>
            <a:off x="3768480" y="5577480"/>
            <a:ext cx="484200" cy="5439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360">
            <a:solidFill>
              <a:srgbClr val="033579"/>
            </a:solidFill>
            <a:round/>
          </a:ln>
          <a:effectLst>
            <a:glow rad="13970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31"/>
          <p:cNvSpPr/>
          <p:nvPr/>
        </p:nvSpPr>
        <p:spPr>
          <a:xfrm>
            <a:off x="6404040" y="4319640"/>
            <a:ext cx="947520" cy="35532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Tw Cen MT"/>
              </a:rPr>
              <a:t>2</a:t>
            </a:r>
            <a:r>
              <a:rPr lang="fr-FR" sz="1200" b="0" strike="noStrike" spc="-1" baseline="30000">
                <a:solidFill>
                  <a:srgbClr val="FFFFFF"/>
                </a:solidFill>
                <a:latin typeface="Tw Cen MT"/>
              </a:rPr>
              <a:t>nde</a:t>
            </a:r>
            <a:r>
              <a:rPr lang="fr-FR" sz="1200" b="0" strike="noStrike" spc="-1">
                <a:solidFill>
                  <a:srgbClr val="FFFFFF"/>
                </a:solidFill>
                <a:latin typeface="Tw Cen MT"/>
              </a:rPr>
              <a:t> spécifique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9" name="CustomShape 32"/>
          <p:cNvSpPr/>
          <p:nvPr/>
        </p:nvSpPr>
        <p:spPr>
          <a:xfrm>
            <a:off x="3687840" y="228240"/>
            <a:ext cx="5863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142852"/>
                </a:solidFill>
                <a:latin typeface="Tw Cen MT"/>
              </a:rPr>
              <a:t>Quelle voie, pour qui ?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499"/>
          <p:cNvPicPr/>
          <p:nvPr/>
        </p:nvPicPr>
        <p:blipFill>
          <a:blip r:embed="rId2"/>
          <a:stretch>
            <a:fillRect/>
          </a:stretch>
        </p:blipFill>
        <p:spPr>
          <a:xfrm>
            <a:off x="270456" y="218940"/>
            <a:ext cx="11006544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29"/>
          <p:cNvPicPr/>
          <p:nvPr/>
        </p:nvPicPr>
        <p:blipFill>
          <a:blip r:embed="rId2"/>
          <a:stretch>
            <a:fillRect/>
          </a:stretch>
        </p:blipFill>
        <p:spPr>
          <a:xfrm>
            <a:off x="913679" y="141668"/>
            <a:ext cx="10600033" cy="6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9107" y="125414"/>
            <a:ext cx="9362482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seconde générale et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71814" y="1125539"/>
            <a:ext cx="6048375" cy="6429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fr-FR" b="1" dirty="0"/>
              <a:t>Au lycée général et technologique, </a:t>
            </a:r>
            <a:r>
              <a:rPr lang="fr-FR" b="1" dirty="0" smtClean="0"/>
              <a:t>la </a:t>
            </a:r>
            <a:r>
              <a:rPr lang="fr-FR" b="1" dirty="0"/>
              <a:t>classe de seconde est commune à tous les élèves.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451039" y="1870042"/>
            <a:ext cx="3533863" cy="3314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E7444"/>
              </a:buClr>
              <a:buSzPct val="100000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Ils bénéficient d’un accompagnement 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test de positionnement en début d’année pour connaître leurs acquis et leurs besoins en français et en mathématiques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accompagnement personnalisé en fonction des besoins de l’élève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Du temps consacré à l’orientation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3318" name="ZoneTexte 7"/>
          <p:cNvSpPr txBox="1">
            <a:spLocks noChangeArrowheads="1"/>
          </p:cNvSpPr>
          <p:nvPr/>
        </p:nvSpPr>
        <p:spPr bwMode="auto">
          <a:xfrm>
            <a:off x="1919288" y="5510213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3319" name="ZoneTexte 8"/>
          <p:cNvSpPr txBox="1">
            <a:spLocks noChangeArrowheads="1"/>
          </p:cNvSpPr>
          <p:nvPr/>
        </p:nvSpPr>
        <p:spPr bwMode="auto">
          <a:xfrm>
            <a:off x="193520" y="1854201"/>
            <a:ext cx="4105275" cy="3323987"/>
          </a:xfrm>
          <a:prstGeom prst="rect">
            <a:avLst/>
          </a:prstGeom>
          <a:solidFill>
            <a:srgbClr val="95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635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Ils suivent des cours communs 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Français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Histoire – géographie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Langue vivante A et langue vivante </a:t>
            </a:r>
            <a:r>
              <a:rPr lang="fr-FR" altLang="fr-FR" sz="1600" dirty="0" smtClean="0">
                <a:solidFill>
                  <a:srgbClr val="000000"/>
                </a:solidFill>
              </a:rPr>
              <a:t>B</a:t>
            </a:r>
            <a:endParaRPr lang="fr-FR" altLang="fr-FR" sz="160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Mathématiques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Physique – chimie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Sciences de la vie et de la Terre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Education physique et sportive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Enseignement moral et </a:t>
            </a:r>
            <a:r>
              <a:rPr lang="fr-FR" altLang="fr-FR" sz="1600" dirty="0" smtClean="0">
                <a:solidFill>
                  <a:srgbClr val="000000"/>
                </a:solidFill>
              </a:rPr>
              <a:t>civique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solidFill>
                  <a:srgbClr val="000000"/>
                </a:solidFill>
              </a:rPr>
              <a:t>Sciences </a:t>
            </a:r>
            <a:r>
              <a:rPr lang="fr-FR" altLang="fr-FR" sz="1600" dirty="0">
                <a:solidFill>
                  <a:srgbClr val="000000"/>
                </a:solidFill>
              </a:rPr>
              <a:t>numériques et </a:t>
            </a:r>
            <a:r>
              <a:rPr lang="fr-FR" altLang="fr-FR" sz="1600" dirty="0" smtClean="0">
                <a:solidFill>
                  <a:srgbClr val="000000"/>
                </a:solidFill>
              </a:rPr>
              <a:t>technologie</a:t>
            </a:r>
          </a:p>
          <a:p>
            <a:pPr lvl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Sciences économiques et </a:t>
            </a:r>
            <a:r>
              <a:rPr lang="fr-FR" altLang="fr-FR" sz="1600" dirty="0" smtClean="0">
                <a:solidFill>
                  <a:srgbClr val="000000"/>
                </a:solidFill>
              </a:rPr>
              <a:t>sociales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37146" y="1854201"/>
            <a:ext cx="3543991" cy="3416320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Ils peuvent ajouter une ou deux options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Latin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Grec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Sciences de gestion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Sciences de l’ingénieur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Langues vivantes 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Section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Section sportive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Atelier théâtre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917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143256" y="-40227"/>
            <a:ext cx="9144854" cy="691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Les Bacs Technologiques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20505" y="2179661"/>
            <a:ext cx="5781253" cy="28593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Des enseignements communs à toutes les séries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Des enseignements de spécialité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(3 en 1</a:t>
            </a:r>
            <a:r>
              <a:rPr lang="fr-FR" baseline="30000" dirty="0">
                <a:solidFill>
                  <a:srgbClr val="C00000"/>
                </a:solidFill>
              </a:rPr>
              <a:t>ère</a:t>
            </a:r>
            <a:r>
              <a:rPr lang="fr-FR" dirty="0">
                <a:solidFill>
                  <a:srgbClr val="C00000"/>
                </a:solidFill>
              </a:rPr>
              <a:t> et 2 en terminale)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+ 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Des enseignements optionnels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314" y="1156769"/>
            <a:ext cx="19442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Bac STAV</a:t>
            </a:r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23147" y="1818886"/>
            <a:ext cx="27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itchFamily="66" charset="0"/>
              </a:rPr>
              <a:t>Agronomie et du vivant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92858" y="1156769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Bac STMG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37380" y="1240804"/>
            <a:ext cx="330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itchFamily="66" charset="0"/>
              </a:rPr>
              <a:t>Management et de la Gestion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932106" y="4812025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</a:t>
            </a:r>
            <a:r>
              <a:rPr lang="fr-FR" dirty="0">
                <a:solidFill>
                  <a:schemeClr val="tx1"/>
                </a:solidFill>
              </a:rPr>
              <a:t>Bac STI2D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01946" y="4677333"/>
            <a:ext cx="27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Industrie, développement durable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5980" y="2045217"/>
            <a:ext cx="19442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Bac STD2A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811182" y="2082840"/>
            <a:ext cx="27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Design Arts appliqués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54062" y="2868029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/>
                </a:solidFill>
              </a:rPr>
              <a:t>Bac STL</a:t>
            </a:r>
          </a:p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427793" y="2894551"/>
            <a:ext cx="1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Laboratoire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54772" y="3845823"/>
            <a:ext cx="19442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Bac ST2S</a:t>
            </a:r>
          </a:p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473279" y="3930924"/>
            <a:ext cx="1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Santé et social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9656" y="5682276"/>
            <a:ext cx="19442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Bac STHR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2865" y="5667388"/>
            <a:ext cx="19442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Bac STMD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08481" y="6331135"/>
            <a:ext cx="27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Hôtellerie, restauration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764967" y="6305534"/>
            <a:ext cx="27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Danse, musique</a:t>
            </a:r>
          </a:p>
        </p:txBody>
      </p:sp>
      <p:pic>
        <p:nvPicPr>
          <p:cNvPr id="21" name="Picture 86" descr="HAND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918" y="1225791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4" descr="MENO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483" y="4823619"/>
            <a:ext cx="612000" cy="4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5" descr="MEDEQ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689" y="2933666"/>
            <a:ext cx="343585" cy="42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Afficher les détai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281" y="573952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usic"/>
          <p:cNvSpPr>
            <a:spLocks noEditPoints="1" noChangeArrowheads="1"/>
          </p:cNvSpPr>
          <p:nvPr/>
        </p:nvSpPr>
        <p:spPr bwMode="auto">
          <a:xfrm>
            <a:off x="6110606" y="5760942"/>
            <a:ext cx="287338" cy="28892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6" name="Picture 88" descr="j030052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8719" y="1279624"/>
            <a:ext cx="3843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1" descr="j019375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7746" y="2122972"/>
            <a:ext cx="3540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0" descr="MEDEM0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511597" y="3939894"/>
            <a:ext cx="355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MENP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9657" y="5667389"/>
            <a:ext cx="5032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5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342" y="354013"/>
            <a:ext cx="9426710" cy="6762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voie </a:t>
            </a:r>
            <a:r>
              <a:rPr lang="fr-FR" dirty="0" smtClean="0"/>
              <a:t>GENERALE </a:t>
            </a:r>
            <a:r>
              <a:rPr lang="fr-FR" dirty="0" smtClean="0">
                <a:solidFill>
                  <a:srgbClr val="95BCE5"/>
                </a:solidFill>
              </a:rPr>
              <a:t>en </a:t>
            </a:r>
            <a:r>
              <a:rPr lang="fr-FR" dirty="0">
                <a:solidFill>
                  <a:srgbClr val="95BCE5"/>
                </a:solidFill>
              </a:rPr>
              <a:t>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14501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lvl="1"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97026" y="3933825"/>
            <a:ext cx="4125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Les enseignements de spécialité permettent d’approfondir ce qui motive et qui prépare à l’enseignement supérieur</a:t>
            </a:r>
            <a:r>
              <a:rPr lang="fr-FR" altLang="fr-FR" dirty="0">
                <a:latin typeface="Calibri" panose="020F0502020204030204" pitchFamily="34" charset="0"/>
              </a:rPr>
              <a:t>. 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dirty="0">
                <a:solidFill>
                  <a:srgbClr val="000000"/>
                </a:solidFill>
              </a:rPr>
              <a:t>Les sites et documents de l’ONISEP donnent la carte des enseignements de spécialité proposés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7863" y="1484314"/>
            <a:ext cx="4824412" cy="4721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>
              <a:defRPr/>
            </a:pPr>
            <a:r>
              <a:rPr lang="fr-FR" dirty="0"/>
              <a:t>Arts</a:t>
            </a:r>
          </a:p>
          <a:p>
            <a:pPr marL="177800" lvl="1" indent="-177800"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>
              <a:defRPr/>
            </a:pPr>
            <a:r>
              <a:rPr lang="fr-FR" dirty="0"/>
              <a:t>Langues, littératures et cultures étrangères et régionales</a:t>
            </a:r>
          </a:p>
          <a:p>
            <a:pPr marL="177800" lvl="1" indent="-177800">
              <a:defRPr/>
            </a:pPr>
            <a:r>
              <a:rPr lang="fr-FR" dirty="0"/>
              <a:t>Histoire-géographie, géopolitique et sciences politiques</a:t>
            </a:r>
          </a:p>
          <a:p>
            <a:pPr marL="177800" lvl="1" indent="-177800"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  <a:p>
            <a:pPr marL="177800" lvl="1" indent="-177800">
              <a:defRPr/>
            </a:pPr>
            <a:r>
              <a:rPr lang="fr-FR" dirty="0"/>
              <a:t>Physique-chimie</a:t>
            </a:r>
          </a:p>
          <a:p>
            <a:pPr marL="177800" lvl="1" indent="-177800"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>
              <a:defRPr/>
            </a:pPr>
            <a:r>
              <a:rPr lang="fr-FR" dirty="0"/>
              <a:t>Sciences de l’ingénieur</a:t>
            </a:r>
          </a:p>
          <a:p>
            <a:pPr marL="177800" lvl="1" indent="-177800">
              <a:defRPr/>
            </a:pPr>
            <a:r>
              <a:rPr lang="fr-FR" dirty="0"/>
              <a:t>Biologie-écologie (lycées agricoles)</a:t>
            </a:r>
          </a:p>
        </p:txBody>
      </p:sp>
    </p:spTree>
    <p:extLst>
      <p:ext uri="{BB962C8B-B14F-4D97-AF65-F5344CB8AC3E}">
        <p14:creationId xmlns:p14="http://schemas.microsoft.com/office/powerpoint/2010/main" val="18414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826" y="354013"/>
            <a:ext cx="8785225" cy="1130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voie technologique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D76B7D-18BF-4CA6-AA10-668AD6F9E322}" type="slidenum">
              <a:rPr lang="fr-FR" altLang="fr-FR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>
              <a:solidFill>
                <a:srgbClr val="40404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4501" y="1501775"/>
            <a:ext cx="3960813" cy="2635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>
              <a:defRPr/>
            </a:pPr>
            <a:r>
              <a:rPr lang="fr-FR" dirty="0"/>
              <a:t>Français / Philosophie</a:t>
            </a:r>
          </a:p>
          <a:p>
            <a:pPr marL="177800" lvl="1" indent="-177800">
              <a:defRPr/>
            </a:pPr>
            <a:r>
              <a:rPr lang="fr-FR" dirty="0"/>
              <a:t>Histoire – géographie</a:t>
            </a:r>
          </a:p>
          <a:p>
            <a:pPr marL="177800" lvl="1" indent="-177800">
              <a:defRPr/>
            </a:pPr>
            <a:r>
              <a:rPr lang="fr-FR" dirty="0"/>
              <a:t>Enseignement moral et civique</a:t>
            </a:r>
          </a:p>
          <a:p>
            <a:pPr marL="177800" lvl="1" indent="-177800">
              <a:defRPr/>
            </a:pPr>
            <a:r>
              <a:rPr lang="fr-FR" dirty="0"/>
              <a:t>Langue vivante A et langue vivante B </a:t>
            </a:r>
            <a:r>
              <a:rPr lang="fr-FR" sz="1400" dirty="0"/>
              <a:t>(</a:t>
            </a:r>
            <a:r>
              <a:rPr lang="fr-FR" sz="1400" dirty="0">
                <a:solidFill>
                  <a:schemeClr val="tx1"/>
                </a:solidFill>
              </a:rPr>
              <a:t>+enseignement techno en langue vivante</a:t>
            </a:r>
            <a:r>
              <a:rPr lang="fr-FR" sz="1400" dirty="0"/>
              <a:t>) </a:t>
            </a:r>
          </a:p>
          <a:p>
            <a:pPr marL="177800" lvl="1" indent="-177800">
              <a:defRPr/>
            </a:pPr>
            <a:r>
              <a:rPr lang="fr-FR" dirty="0"/>
              <a:t>Education physique et sportive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82738" y="4167189"/>
            <a:ext cx="412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Chaque série permet d’approfondir des enseignements de spécialité concrets et pratiques pour bien préparer aux études supérieures.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Les sites et documents de l’ONISEP donnent la carte des séries proposées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7863" y="1484314"/>
            <a:ext cx="4824412" cy="4625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les enseignements de spécialité de la série choisie :</a:t>
            </a:r>
          </a:p>
          <a:p>
            <a:pPr marL="177800" lvl="1" indent="-177800"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et du social</a:t>
            </a:r>
          </a:p>
          <a:p>
            <a:pPr marL="177800" lvl="1" indent="-177800"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et des arts appliqués</a:t>
            </a:r>
          </a:p>
          <a:p>
            <a:pPr marL="177800" lvl="1" indent="-177800"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et du développement durable</a:t>
            </a:r>
          </a:p>
          <a:p>
            <a:pPr marL="177800" lvl="1" indent="-177800"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et de la gestion</a:t>
            </a:r>
          </a:p>
          <a:p>
            <a:pPr marL="177800" lvl="1" indent="-177800"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et de la restauration</a:t>
            </a:r>
          </a:p>
          <a:p>
            <a:pPr marL="177800" lvl="1" indent="-177800">
              <a:defRPr/>
            </a:pPr>
            <a:r>
              <a:rPr lang="fr-FR" dirty="0"/>
              <a:t>S2TMD : Sciences et t</a:t>
            </a:r>
            <a:r>
              <a:rPr lang="fr-FR" sz="1500" dirty="0"/>
              <a:t>echniques du théâtre, de la musique et de la danse</a:t>
            </a:r>
          </a:p>
          <a:p>
            <a:pPr marL="177800" lvl="1" indent="-177800"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et du vivant (dans les lycées agricoles uniquement)</a:t>
            </a:r>
          </a:p>
        </p:txBody>
      </p:sp>
    </p:spTree>
    <p:extLst>
      <p:ext uri="{BB962C8B-B14F-4D97-AF65-F5344CB8AC3E}">
        <p14:creationId xmlns:p14="http://schemas.microsoft.com/office/powerpoint/2010/main" val="714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831</TotalTime>
  <Words>1101</Words>
  <Application>Microsoft Office PowerPoint</Application>
  <PresentationFormat>Grand écran</PresentationFormat>
  <Paragraphs>274</Paragraphs>
  <Slides>19</Slides>
  <Notes>10</Notes>
  <HiddenSlides>2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36" baseType="lpstr">
      <vt:lpstr>Arial</vt:lpstr>
      <vt:lpstr>Arial Italic</vt:lpstr>
      <vt:lpstr>Arial Narrow</vt:lpstr>
      <vt:lpstr>Calibri</vt:lpstr>
      <vt:lpstr>Comic Sans MS</vt:lpstr>
      <vt:lpstr>DejaVu Sans</vt:lpstr>
      <vt:lpstr>Gill Sans MT</vt:lpstr>
      <vt:lpstr>Roboto</vt:lpstr>
      <vt:lpstr>Sitka Subheading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seconde générale et technologique</vt:lpstr>
      <vt:lpstr>Présentation PowerPoint</vt:lpstr>
      <vt:lpstr>La voie GENERALE en 1re et Terminale</vt:lpstr>
      <vt:lpstr>La voie technologique en 1re et Terminale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Après la classe de 3ème</dc:title>
  <dc:subject/>
  <dc:creator>Hewlett-Packard Company</dc:creator>
  <dc:description/>
  <cp:lastModifiedBy>CIO</cp:lastModifiedBy>
  <cp:revision>47</cp:revision>
  <cp:lastPrinted>2021-09-27T09:36:17Z</cp:lastPrinted>
  <dcterms:created xsi:type="dcterms:W3CDTF">2019-12-26T15:35:32Z</dcterms:created>
  <dcterms:modified xsi:type="dcterms:W3CDTF">2021-09-27T09:50:37Z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2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